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haansoftxlsx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  <p:sldMasterId id="2147483740" r:id="rId2"/>
    <p:sldMasterId id="2147483744" r:id="rId3"/>
    <p:sldMasterId id="2147483746" r:id="rId4"/>
  </p:sldMasterIdLst>
  <p:notesMasterIdLst>
    <p:notesMasterId r:id="rId19"/>
  </p:notesMasterIdLst>
  <p:handoutMasterIdLst>
    <p:handoutMasterId r:id="rId20"/>
  </p:handoutMasterIdLst>
  <p:sldIdLst>
    <p:sldId id="454" r:id="rId5"/>
    <p:sldId id="257" r:id="rId6"/>
    <p:sldId id="288" r:id="rId7"/>
    <p:sldId id="289" r:id="rId8"/>
    <p:sldId id="458" r:id="rId9"/>
    <p:sldId id="261" r:id="rId10"/>
    <p:sldId id="292" r:id="rId11"/>
    <p:sldId id="461" r:id="rId12"/>
    <p:sldId id="462" r:id="rId13"/>
    <p:sldId id="1043" r:id="rId14"/>
    <p:sldId id="1044" r:id="rId15"/>
    <p:sldId id="1045" r:id="rId16"/>
    <p:sldId id="1042" r:id="rId17"/>
    <p:sldId id="283" r:id="rId18"/>
  </p:sldIdLst>
  <p:sldSz cx="9906000" cy="6858000" type="A4"/>
  <p:notesSz cx="9926638" cy="6797675"/>
  <p:defaultTextStyle>
    <a:defPPr>
      <a:defRPr lang="ko-KR"/>
    </a:defPPr>
    <a:lvl1pPr marL="0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350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0700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6052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1400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6749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2100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27451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2800" algn="l" defTabSz="950700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84">
          <p15:clr>
            <a:srgbClr val="A4A3A4"/>
          </p15:clr>
        </p15:guide>
        <p15:guide id="2" pos="330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989FF"/>
    <a:srgbClr val="FF3399"/>
    <a:srgbClr val="230886"/>
    <a:srgbClr val="0D0D0D"/>
    <a:srgbClr val="4343FF"/>
    <a:srgbClr val="124288"/>
    <a:srgbClr val="6D6DFF"/>
    <a:srgbClr val="0033CC"/>
    <a:srgbClr val="2B04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5778" autoAdjust="0"/>
    <p:restoredTop sz="94660" autoAdjust="0"/>
  </p:normalViewPr>
  <p:slideViewPr>
    <p:cSldViewPr>
      <p:cViewPr varScale="1">
        <p:scale>
          <a:sx n="115" d="100"/>
          <a:sy n="115" d="100"/>
        </p:scale>
        <p:origin x="750" y="102"/>
      </p:cViewPr>
      <p:guideLst>
        <p:guide orient="horz" pos="3884"/>
        <p:guide pos="330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18" d="100"/>
          <a:sy n="118" d="100"/>
        </p:scale>
        <p:origin x="-2082" y="-96"/>
      </p:cViewPr>
      <p:guideLst>
        <p:guide orient="horz" pos="2141"/>
        <p:guide pos="312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_113331111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8EB4E3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Sheet1!$B$2:$B$6</c:f>
              <c:numCache>
                <c:formatCode>0</c:formatCode>
                <c:ptCount val="5"/>
                <c:pt idx="0">
                  <c:v>810.4545454545455</c:v>
                </c:pt>
                <c:pt idx="1">
                  <c:v>742.63636363636363</c:v>
                </c:pt>
                <c:pt idx="2">
                  <c:v>819</c:v>
                </c:pt>
                <c:pt idx="3">
                  <c:v>822.5454545454545</c:v>
                </c:pt>
                <c:pt idx="4">
                  <c:v>831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59-49D5-9238-CD8CD6D7C5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4809088"/>
        <c:axId val="134810624"/>
      </c:barChart>
      <c:catAx>
        <c:axId val="1348090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srgbClr val="0C3388"/>
            </a:solidFill>
          </a:ln>
        </c:spPr>
        <c:txPr>
          <a:bodyPr/>
          <a:lstStyle/>
          <a:p>
            <a:pPr>
              <a:defRPr sz="1000" baseline="0">
                <a:solidFill>
                  <a:srgbClr val="0C3388"/>
                </a:solidFill>
              </a:defRPr>
            </a:pPr>
            <a:endParaRPr lang="ko-KR"/>
          </a:p>
        </c:txPr>
        <c:crossAx val="134810624"/>
        <c:crosses val="autoZero"/>
        <c:auto val="1"/>
        <c:lblAlgn val="ctr"/>
        <c:lblOffset val="100"/>
        <c:noMultiLvlLbl val="0"/>
      </c:catAx>
      <c:valAx>
        <c:axId val="134810624"/>
        <c:scaling>
          <c:orientation val="minMax"/>
          <c:max val="1000"/>
          <c:min val="500"/>
        </c:scaling>
        <c:delete val="0"/>
        <c:axPos val="l"/>
        <c:majorGridlines>
          <c:spPr>
            <a:ln>
              <a:solidFill>
                <a:prstClr val="white">
                  <a:alpha val="0"/>
                </a:prstClr>
              </a:solidFill>
            </a:ln>
          </c:spPr>
        </c:majorGridlines>
        <c:numFmt formatCode="0" sourceLinked="1"/>
        <c:majorTickMark val="out"/>
        <c:minorTickMark val="none"/>
        <c:tickLblPos val="nextTo"/>
        <c:spPr>
          <a:ln>
            <a:solidFill>
              <a:srgbClr val="0C3388"/>
            </a:solidFill>
          </a:ln>
        </c:spPr>
        <c:txPr>
          <a:bodyPr/>
          <a:lstStyle/>
          <a:p>
            <a:pPr>
              <a:defRPr sz="900" baseline="0">
                <a:solidFill>
                  <a:srgbClr val="0C3388"/>
                </a:solidFill>
              </a:defRPr>
            </a:pPr>
            <a:endParaRPr lang="ko-KR"/>
          </a:p>
        </c:txPr>
        <c:crossAx val="134809088"/>
        <c:crosses val="autoZero"/>
        <c:crossBetween val="between"/>
        <c:majorUnit val="100"/>
        <c:minorUnit val="4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34928F-D3B0-4A4C-B2E3-0BC121A17EBE}" type="doc">
      <dgm:prSet loTypeId="urn:microsoft.com/office/officeart/2005/8/layout/radial4" loCatId="relationship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4282AEFE-DBAE-4912-9E39-49AB38E27913}">
      <dgm:prSet phldrT="[텍스트]" custT="1"/>
      <dgm:spPr/>
      <dgm:t>
        <a:bodyPr/>
        <a:lstStyle/>
        <a:p>
          <a:pPr latinLnBrk="1"/>
          <a:r>
            <a:rPr lang="en-US" altLang="ko-KR" sz="1400" b="1" smtClean="0"/>
            <a:t>Global</a:t>
          </a:r>
          <a:br>
            <a:rPr lang="en-US" altLang="ko-KR" sz="1400" b="1" smtClean="0"/>
          </a:br>
          <a:r>
            <a:rPr lang="en-US" altLang="ko-KR" sz="1600" b="1" smtClean="0">
              <a:solidFill>
                <a:srgbClr val="FF0000"/>
              </a:solidFill>
            </a:rPr>
            <a:t>Top 100</a:t>
          </a:r>
          <a:r>
            <a:rPr lang="en-US" altLang="ko-KR" sz="1400" b="1" smtClean="0"/>
            <a:t> Supplier</a:t>
          </a:r>
          <a:endParaRPr lang="ko-KR" altLang="en-US" sz="1400" b="1"/>
        </a:p>
      </dgm:t>
    </dgm:pt>
    <dgm:pt modelId="{0E628A50-249D-44C4-82E8-F4F609DA28AE}" type="parTrans" cxnId="{BF4C4749-4AC6-48AA-9197-96A9205C58A6}">
      <dgm:prSet/>
      <dgm:spPr/>
      <dgm:t>
        <a:bodyPr/>
        <a:lstStyle/>
        <a:p>
          <a:pPr latinLnBrk="1"/>
          <a:endParaRPr lang="ko-KR" altLang="en-US"/>
        </a:p>
      </dgm:t>
    </dgm:pt>
    <dgm:pt modelId="{DE9727B7-9C5F-44B6-A293-ED1CBEB68260}" type="sibTrans" cxnId="{BF4C4749-4AC6-48AA-9197-96A9205C58A6}">
      <dgm:prSet/>
      <dgm:spPr/>
      <dgm:t>
        <a:bodyPr/>
        <a:lstStyle/>
        <a:p>
          <a:pPr latinLnBrk="1"/>
          <a:endParaRPr lang="ko-KR" altLang="en-US"/>
        </a:p>
      </dgm:t>
    </dgm:pt>
    <dgm:pt modelId="{F7BF10E2-43F3-4B73-ABC4-C986FE6690A6}">
      <dgm:prSet phldrT="[텍스트]" custT="1"/>
      <dgm:spPr/>
      <dgm:t>
        <a:bodyPr/>
        <a:lstStyle/>
        <a:p>
          <a:pPr latinLnBrk="1"/>
          <a:r>
            <a:rPr lang="en-US" altLang="ko-KR" sz="1300" b="1" smtClean="0">
              <a:latin typeface="+mj-ea"/>
              <a:ea typeface="+mj-ea"/>
            </a:rPr>
            <a:t>“</a:t>
          </a:r>
          <a:r>
            <a:rPr lang="en-US" altLang="ko-KR" sz="1300" b="1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smtClean="0">
              <a:latin typeface="+mj-ea"/>
              <a:ea typeface="+mj-ea"/>
            </a:rPr>
            <a:t>reative”</a:t>
          </a:r>
          <a:br>
            <a:rPr lang="en-US" altLang="ko-KR" sz="1300" b="1" smtClean="0">
              <a:latin typeface="+mj-ea"/>
              <a:ea typeface="+mj-ea"/>
            </a:rPr>
          </a:br>
          <a:r>
            <a:rPr lang="ko-KR" altLang="en-US" sz="1100" b="1" smtClean="0">
              <a:latin typeface="+mj-ea"/>
              <a:ea typeface="+mj-ea"/>
            </a:rPr>
            <a:t>새로움 창조</a:t>
          </a:r>
          <a:endParaRPr lang="ko-KR" altLang="en-US" sz="1100" b="1">
            <a:latin typeface="+mj-ea"/>
            <a:ea typeface="+mj-ea"/>
          </a:endParaRPr>
        </a:p>
      </dgm:t>
    </dgm:pt>
    <dgm:pt modelId="{95C3DC73-810D-4F36-9960-5FA4E3D101F1}" type="parTrans" cxnId="{073E0082-5397-46D8-A4DF-C777FBCA713B}">
      <dgm:prSet/>
      <dgm:spPr/>
      <dgm:t>
        <a:bodyPr/>
        <a:lstStyle/>
        <a:p>
          <a:pPr latinLnBrk="1"/>
          <a:endParaRPr lang="ko-KR" altLang="en-US"/>
        </a:p>
      </dgm:t>
    </dgm:pt>
    <dgm:pt modelId="{1D6C560F-544A-4685-B42C-69EDBECAF67D}" type="sibTrans" cxnId="{073E0082-5397-46D8-A4DF-C777FBCA713B}">
      <dgm:prSet/>
      <dgm:spPr/>
      <dgm:t>
        <a:bodyPr/>
        <a:lstStyle/>
        <a:p>
          <a:pPr latinLnBrk="1"/>
          <a:endParaRPr lang="ko-KR" altLang="en-US"/>
        </a:p>
      </dgm:t>
    </dgm:pt>
    <dgm:pt modelId="{B0E1D03D-4A61-4641-AC75-F990B9ABC9E7}">
      <dgm:prSet phldrT="[텍스트]" custT="1"/>
      <dgm:spPr/>
      <dgm:t>
        <a:bodyPr/>
        <a:lstStyle/>
        <a:p>
          <a:pPr latinLnBrk="1"/>
          <a:r>
            <a:rPr lang="en-US" altLang="ko-KR" sz="1300" b="1" smtClean="0">
              <a:solidFill>
                <a:schemeClr val="tx1"/>
              </a:solidFill>
              <a:latin typeface="+mj-ea"/>
              <a:ea typeface="+mj-ea"/>
            </a:rPr>
            <a:t>“</a:t>
          </a:r>
          <a:r>
            <a:rPr lang="en-US" altLang="ko-KR" sz="1300" b="1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smtClean="0">
              <a:latin typeface="+mj-ea"/>
              <a:ea typeface="+mj-ea"/>
            </a:rPr>
            <a:t>hange”</a:t>
          </a:r>
          <a:br>
            <a:rPr lang="en-US" altLang="ko-KR" sz="1300" b="1" smtClean="0">
              <a:latin typeface="+mj-ea"/>
              <a:ea typeface="+mj-ea"/>
            </a:rPr>
          </a:br>
          <a:r>
            <a:rPr lang="ko-KR" altLang="en-US" sz="1100" b="1" smtClean="0">
              <a:latin typeface="+mj-ea"/>
              <a:ea typeface="+mj-ea"/>
            </a:rPr>
            <a:t>생각</a:t>
          </a:r>
          <a:r>
            <a:rPr lang="en-US" altLang="ko-KR" sz="1100" b="1" smtClean="0">
              <a:latin typeface="+mj-ea"/>
              <a:ea typeface="+mj-ea"/>
            </a:rPr>
            <a:t>/</a:t>
          </a:r>
          <a:r>
            <a:rPr lang="ko-KR" altLang="en-US" sz="1100" b="1" smtClean="0">
              <a:latin typeface="+mj-ea"/>
              <a:ea typeface="+mj-ea"/>
            </a:rPr>
            <a:t>사고의 변화</a:t>
          </a:r>
          <a:endParaRPr lang="ko-KR" altLang="en-US" sz="1100" b="1">
            <a:latin typeface="+mj-ea"/>
            <a:ea typeface="+mj-ea"/>
          </a:endParaRPr>
        </a:p>
      </dgm:t>
    </dgm:pt>
    <dgm:pt modelId="{4F363F42-034A-48C5-AED0-BEB9E3D5286F}" type="parTrans" cxnId="{34C77A8A-AD05-4CFE-A26D-C33E6122AFB6}">
      <dgm:prSet/>
      <dgm:spPr/>
      <dgm:t>
        <a:bodyPr/>
        <a:lstStyle/>
        <a:p>
          <a:pPr latinLnBrk="1"/>
          <a:endParaRPr lang="ko-KR" altLang="en-US"/>
        </a:p>
      </dgm:t>
    </dgm:pt>
    <dgm:pt modelId="{506FF97C-7DC1-41C7-991C-33F3CD636A91}" type="sibTrans" cxnId="{34C77A8A-AD05-4CFE-A26D-C33E6122AFB6}">
      <dgm:prSet/>
      <dgm:spPr/>
      <dgm:t>
        <a:bodyPr/>
        <a:lstStyle/>
        <a:p>
          <a:pPr latinLnBrk="1"/>
          <a:endParaRPr lang="ko-KR" altLang="en-US"/>
        </a:p>
      </dgm:t>
    </dgm:pt>
    <dgm:pt modelId="{51FC3197-C13B-4025-BB7E-BA77A2C88637}">
      <dgm:prSet phldrT="[텍스트]" custT="1"/>
      <dgm:spPr/>
      <dgm:t>
        <a:bodyPr/>
        <a:lstStyle/>
        <a:p>
          <a:pPr latinLnBrk="1"/>
          <a:r>
            <a:rPr lang="en-US" altLang="ko-KR" sz="1300" b="1" smtClean="0">
              <a:solidFill>
                <a:schemeClr val="tx1"/>
              </a:solidFill>
              <a:latin typeface="+mj-ea"/>
              <a:ea typeface="+mj-ea"/>
            </a:rPr>
            <a:t>“</a:t>
          </a:r>
          <a:r>
            <a:rPr lang="en-US" altLang="ko-KR" sz="1300" b="1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smtClean="0">
              <a:latin typeface="+mj-ea"/>
              <a:ea typeface="+mj-ea"/>
            </a:rPr>
            <a:t>onvergence”</a:t>
          </a:r>
          <a:br>
            <a:rPr lang="en-US" altLang="ko-KR" sz="1300" b="1" smtClean="0">
              <a:latin typeface="+mj-ea"/>
              <a:ea typeface="+mj-ea"/>
            </a:rPr>
          </a:br>
          <a:r>
            <a:rPr lang="ko-KR" altLang="en-US" sz="1100" b="1" smtClean="0">
              <a:latin typeface="+mj-ea"/>
              <a:ea typeface="+mj-ea"/>
            </a:rPr>
            <a:t>전방위적인 융합</a:t>
          </a:r>
          <a:endParaRPr lang="ko-KR" altLang="en-US" sz="1100" b="1">
            <a:latin typeface="+mj-ea"/>
            <a:ea typeface="+mj-ea"/>
          </a:endParaRPr>
        </a:p>
      </dgm:t>
    </dgm:pt>
    <dgm:pt modelId="{96BC0A29-6E85-4940-8F28-49105B3552DD}" type="parTrans" cxnId="{232A3B96-E451-4929-B230-5F4E1E708EAF}">
      <dgm:prSet/>
      <dgm:spPr/>
      <dgm:t>
        <a:bodyPr/>
        <a:lstStyle/>
        <a:p>
          <a:pPr latinLnBrk="1"/>
          <a:endParaRPr lang="ko-KR" altLang="en-US"/>
        </a:p>
      </dgm:t>
    </dgm:pt>
    <dgm:pt modelId="{E4B34591-4F43-4555-B4DD-6E6BDECCE65E}" type="sibTrans" cxnId="{232A3B96-E451-4929-B230-5F4E1E708EAF}">
      <dgm:prSet/>
      <dgm:spPr/>
      <dgm:t>
        <a:bodyPr/>
        <a:lstStyle/>
        <a:p>
          <a:pPr latinLnBrk="1"/>
          <a:endParaRPr lang="ko-KR" altLang="en-US"/>
        </a:p>
      </dgm:t>
    </dgm:pt>
    <dgm:pt modelId="{CBB4A252-884F-4218-AC26-601CFEA8C846}">
      <dgm:prSet phldrT="[텍스트]" custT="1"/>
      <dgm:spPr/>
      <dgm:t>
        <a:bodyPr/>
        <a:lstStyle/>
        <a:p>
          <a:pPr latinLnBrk="1"/>
          <a:r>
            <a:rPr lang="en-US" altLang="ko-KR" sz="1300" b="1" smtClean="0">
              <a:solidFill>
                <a:schemeClr val="tx1"/>
              </a:solidFill>
              <a:latin typeface="+mj-ea"/>
              <a:ea typeface="+mj-ea"/>
            </a:rPr>
            <a:t>“</a:t>
          </a:r>
          <a:r>
            <a:rPr lang="en-US" altLang="ko-KR" sz="1300" b="1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smtClean="0">
              <a:latin typeface="+mj-ea"/>
              <a:ea typeface="+mj-ea"/>
            </a:rPr>
            <a:t>hallenge”</a:t>
          </a:r>
          <a:br>
            <a:rPr lang="en-US" altLang="ko-KR" sz="1300" b="1" smtClean="0">
              <a:latin typeface="+mj-ea"/>
              <a:ea typeface="+mj-ea"/>
            </a:rPr>
          </a:br>
          <a:r>
            <a:rPr lang="ko-KR" altLang="en-US" sz="1100" b="1" smtClean="0">
              <a:latin typeface="+mj-ea"/>
              <a:ea typeface="+mj-ea"/>
            </a:rPr>
            <a:t>도전적인 마인드</a:t>
          </a:r>
          <a:endParaRPr lang="ko-KR" altLang="en-US" sz="1100" b="1">
            <a:latin typeface="+mj-ea"/>
            <a:ea typeface="+mj-ea"/>
          </a:endParaRPr>
        </a:p>
      </dgm:t>
    </dgm:pt>
    <dgm:pt modelId="{96FA6578-CCFC-4546-A670-6D166AF2EB8C}" type="parTrans" cxnId="{594CE165-2FFB-4234-A5AE-8072CA11E72F}">
      <dgm:prSet/>
      <dgm:spPr/>
      <dgm:t>
        <a:bodyPr/>
        <a:lstStyle/>
        <a:p>
          <a:pPr latinLnBrk="1"/>
          <a:endParaRPr lang="ko-KR" altLang="en-US"/>
        </a:p>
      </dgm:t>
    </dgm:pt>
    <dgm:pt modelId="{61E819AF-40D4-484B-AD37-57D95162BB0F}" type="sibTrans" cxnId="{594CE165-2FFB-4234-A5AE-8072CA11E72F}">
      <dgm:prSet/>
      <dgm:spPr/>
      <dgm:t>
        <a:bodyPr/>
        <a:lstStyle/>
        <a:p>
          <a:pPr latinLnBrk="1"/>
          <a:endParaRPr lang="ko-KR" altLang="en-US"/>
        </a:p>
      </dgm:t>
    </dgm:pt>
    <dgm:pt modelId="{8E9CD901-D19C-4297-9816-EFB870A22006}">
      <dgm:prSet phldrT="[텍스트]" custT="1"/>
      <dgm:spPr/>
      <dgm:t>
        <a:bodyPr/>
        <a:lstStyle/>
        <a:p>
          <a:pPr latinLnBrk="1"/>
          <a:r>
            <a:rPr lang="en-US" altLang="ko-KR" sz="1300" b="1" smtClean="0">
              <a:solidFill>
                <a:schemeClr val="tx1"/>
              </a:solidFill>
              <a:latin typeface="+mj-ea"/>
              <a:ea typeface="+mj-ea"/>
            </a:rPr>
            <a:t>“</a:t>
          </a:r>
          <a:r>
            <a:rPr lang="en-US" altLang="ko-KR" sz="1300" b="1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smtClean="0">
              <a:latin typeface="+mj-ea"/>
              <a:ea typeface="+mj-ea"/>
            </a:rPr>
            <a:t>ommunication”</a:t>
          </a:r>
          <a:br>
            <a:rPr lang="en-US" altLang="ko-KR" sz="1300" b="1" smtClean="0">
              <a:latin typeface="+mj-ea"/>
              <a:ea typeface="+mj-ea"/>
            </a:rPr>
          </a:br>
          <a:r>
            <a:rPr lang="ko-KR" altLang="en-US" sz="1100" b="1" smtClean="0">
              <a:latin typeface="+mj-ea"/>
              <a:ea typeface="+mj-ea"/>
            </a:rPr>
            <a:t>긴밀한 소통</a:t>
          </a:r>
          <a:endParaRPr lang="ko-KR" altLang="en-US" sz="1100" b="1">
            <a:latin typeface="+mj-ea"/>
            <a:ea typeface="+mj-ea"/>
          </a:endParaRPr>
        </a:p>
      </dgm:t>
    </dgm:pt>
    <dgm:pt modelId="{3BE731A4-DF43-466E-9E7C-8ADC506E64E6}" type="parTrans" cxnId="{F3F072CF-DA66-45C0-AD7E-5EDCB51642D9}">
      <dgm:prSet/>
      <dgm:spPr/>
      <dgm:t>
        <a:bodyPr/>
        <a:lstStyle/>
        <a:p>
          <a:pPr latinLnBrk="1"/>
          <a:endParaRPr lang="ko-KR" altLang="en-US"/>
        </a:p>
      </dgm:t>
    </dgm:pt>
    <dgm:pt modelId="{FCC6374A-110C-4F5A-836C-2E4A5A7C3C52}" type="sibTrans" cxnId="{F3F072CF-DA66-45C0-AD7E-5EDCB51642D9}">
      <dgm:prSet/>
      <dgm:spPr/>
      <dgm:t>
        <a:bodyPr/>
        <a:lstStyle/>
        <a:p>
          <a:pPr latinLnBrk="1"/>
          <a:endParaRPr lang="ko-KR" altLang="en-US"/>
        </a:p>
      </dgm:t>
    </dgm:pt>
    <dgm:pt modelId="{280046E2-E06D-42C2-8787-FE325BC8D0D4}" type="pres">
      <dgm:prSet presAssocID="{F234928F-D3B0-4A4C-B2E3-0BC121A17EB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F5518ED-4BA8-4FA4-8364-27FCB7B785B9}" type="pres">
      <dgm:prSet presAssocID="{4282AEFE-DBAE-4912-9E39-49AB38E27913}" presName="centerShape" presStyleLbl="node0" presStyleIdx="0" presStyleCnt="1" custScaleX="87031" custScaleY="87031" custLinFactNeighborX="-4281" custLinFactNeighborY="-1820"/>
      <dgm:spPr/>
      <dgm:t>
        <a:bodyPr/>
        <a:lstStyle/>
        <a:p>
          <a:pPr latinLnBrk="1"/>
          <a:endParaRPr lang="ko-KR" altLang="en-US"/>
        </a:p>
      </dgm:t>
    </dgm:pt>
    <dgm:pt modelId="{7BB38F5B-3434-4332-8352-81F01D47707A}" type="pres">
      <dgm:prSet presAssocID="{95C3DC73-810D-4F36-9960-5FA4E3D101F1}" presName="parTrans" presStyleLbl="bg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7CA2A04C-25F7-46FA-AE4B-C4C92B890626}" type="pres">
      <dgm:prSet presAssocID="{F7BF10E2-43F3-4B73-ABC4-C986FE6690A6}" presName="node" presStyleLbl="node1" presStyleIdx="0" presStyleCnt="5" custScaleX="103063" custScaleY="57257" custRadScaleRad="102714" custRadScaleInc="119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E71EABC-F321-42E5-805B-5DC644FDD0E0}" type="pres">
      <dgm:prSet presAssocID="{96FA6578-CCFC-4546-A670-6D166AF2EB8C}" presName="parTrans" presStyleLbl="bg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D341C919-282E-4880-A776-C0C6F7630A3E}" type="pres">
      <dgm:prSet presAssocID="{CBB4A252-884F-4218-AC26-601CFEA8C846}" presName="node" presStyleLbl="node1" presStyleIdx="1" presStyleCnt="5" custScaleX="103063" custScaleY="57257" custRadScaleRad="96532" custRadScaleInc="-4618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E57A76F-3E43-48A9-8300-F9F4C905789A}" type="pres">
      <dgm:prSet presAssocID="{4F363F42-034A-48C5-AED0-BEB9E3D5286F}" presName="parTrans" presStyleLbl="bg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A4915C20-5772-4B1F-988F-1430B31C66A0}" type="pres">
      <dgm:prSet presAssocID="{B0E1D03D-4A61-4641-AC75-F990B9ABC9E7}" presName="node" presStyleLbl="node1" presStyleIdx="2" presStyleCnt="5" custScaleX="103063" custScaleY="57257" custRadScaleRad="63907" custRadScaleInc="-2138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A51ABEB-9DF2-4987-9E64-51A5630603BB}" type="pres">
      <dgm:prSet presAssocID="{96BC0A29-6E85-4940-8F28-49105B3552DD}" presName="parTrans" presStyleLbl="bg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C23D874E-4B73-41A2-B47A-21A7C3CBD929}" type="pres">
      <dgm:prSet presAssocID="{51FC3197-C13B-4025-BB7E-BA77A2C88637}" presName="node" presStyleLbl="node1" presStyleIdx="3" presStyleCnt="5" custScaleX="103063" custScaleY="57257" custRadScaleRad="81736" custRadScaleInc="3017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6A2BEC1-0AAE-4FEA-8EB8-43FB94547089}" type="pres">
      <dgm:prSet presAssocID="{3BE731A4-DF43-466E-9E7C-8ADC506E64E6}" presName="parTrans" presStyleLbl="bg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CE5BF7F3-EB3C-4F8A-A496-A1D66279DFE3}" type="pres">
      <dgm:prSet presAssocID="{8E9CD901-D19C-4297-9816-EFB870A22006}" presName="node" presStyleLbl="node1" presStyleIdx="4" presStyleCnt="5" custScaleX="103063" custScaleY="57257" custRadScaleRad="91357" custRadScaleInc="-135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878FE439-F6AC-4265-8AB0-5269F7DEA278}" type="presOf" srcId="{96BC0A29-6E85-4940-8F28-49105B3552DD}" destId="{BA51ABEB-9DF2-4987-9E64-51A5630603BB}" srcOrd="0" destOrd="0" presId="urn:microsoft.com/office/officeart/2005/8/layout/radial4"/>
    <dgm:cxn modelId="{384FE51B-53D3-43DE-BD6B-8229B0164136}" type="presOf" srcId="{4282AEFE-DBAE-4912-9E39-49AB38E27913}" destId="{EF5518ED-4BA8-4FA4-8364-27FCB7B785B9}" srcOrd="0" destOrd="0" presId="urn:microsoft.com/office/officeart/2005/8/layout/radial4"/>
    <dgm:cxn modelId="{A0608814-2675-4F50-BC63-F76C21FA316C}" type="presOf" srcId="{F234928F-D3B0-4A4C-B2E3-0BC121A17EBE}" destId="{280046E2-E06D-42C2-8787-FE325BC8D0D4}" srcOrd="0" destOrd="0" presId="urn:microsoft.com/office/officeart/2005/8/layout/radial4"/>
    <dgm:cxn modelId="{57CD17BD-4648-440E-9709-125A5A9076CA}" type="presOf" srcId="{3BE731A4-DF43-466E-9E7C-8ADC506E64E6}" destId="{46A2BEC1-0AAE-4FEA-8EB8-43FB94547089}" srcOrd="0" destOrd="0" presId="urn:microsoft.com/office/officeart/2005/8/layout/radial4"/>
    <dgm:cxn modelId="{D3B68A96-25A5-4E0C-BBB9-1DB9EBBE03F2}" type="presOf" srcId="{CBB4A252-884F-4218-AC26-601CFEA8C846}" destId="{D341C919-282E-4880-A776-C0C6F7630A3E}" srcOrd="0" destOrd="0" presId="urn:microsoft.com/office/officeart/2005/8/layout/radial4"/>
    <dgm:cxn modelId="{BF4C4749-4AC6-48AA-9197-96A9205C58A6}" srcId="{F234928F-D3B0-4A4C-B2E3-0BC121A17EBE}" destId="{4282AEFE-DBAE-4912-9E39-49AB38E27913}" srcOrd="0" destOrd="0" parTransId="{0E628A50-249D-44C4-82E8-F4F609DA28AE}" sibTransId="{DE9727B7-9C5F-44B6-A293-ED1CBEB68260}"/>
    <dgm:cxn modelId="{77F65B5D-EDB6-4D96-8E5C-7130399BA397}" type="presOf" srcId="{96FA6578-CCFC-4546-A670-6D166AF2EB8C}" destId="{BE71EABC-F321-42E5-805B-5DC644FDD0E0}" srcOrd="0" destOrd="0" presId="urn:microsoft.com/office/officeart/2005/8/layout/radial4"/>
    <dgm:cxn modelId="{232A3B96-E451-4929-B230-5F4E1E708EAF}" srcId="{4282AEFE-DBAE-4912-9E39-49AB38E27913}" destId="{51FC3197-C13B-4025-BB7E-BA77A2C88637}" srcOrd="3" destOrd="0" parTransId="{96BC0A29-6E85-4940-8F28-49105B3552DD}" sibTransId="{E4B34591-4F43-4555-B4DD-6E6BDECCE65E}"/>
    <dgm:cxn modelId="{8E001C1C-C19E-44DA-8FAD-A949A7EDD43B}" type="presOf" srcId="{8E9CD901-D19C-4297-9816-EFB870A22006}" destId="{CE5BF7F3-EB3C-4F8A-A496-A1D66279DFE3}" srcOrd="0" destOrd="0" presId="urn:microsoft.com/office/officeart/2005/8/layout/radial4"/>
    <dgm:cxn modelId="{FD68A44D-EF81-4A75-8876-7267FD7E835B}" type="presOf" srcId="{51FC3197-C13B-4025-BB7E-BA77A2C88637}" destId="{C23D874E-4B73-41A2-B47A-21A7C3CBD929}" srcOrd="0" destOrd="0" presId="urn:microsoft.com/office/officeart/2005/8/layout/radial4"/>
    <dgm:cxn modelId="{2ADE0599-6112-431F-86DF-F1F40DBC64B5}" type="presOf" srcId="{F7BF10E2-43F3-4B73-ABC4-C986FE6690A6}" destId="{7CA2A04C-25F7-46FA-AE4B-C4C92B890626}" srcOrd="0" destOrd="0" presId="urn:microsoft.com/office/officeart/2005/8/layout/radial4"/>
    <dgm:cxn modelId="{C964181F-A042-46B3-8DA5-1171732B99DC}" type="presOf" srcId="{4F363F42-034A-48C5-AED0-BEB9E3D5286F}" destId="{5E57A76F-3E43-48A9-8300-F9F4C905789A}" srcOrd="0" destOrd="0" presId="urn:microsoft.com/office/officeart/2005/8/layout/radial4"/>
    <dgm:cxn modelId="{594CE165-2FFB-4234-A5AE-8072CA11E72F}" srcId="{4282AEFE-DBAE-4912-9E39-49AB38E27913}" destId="{CBB4A252-884F-4218-AC26-601CFEA8C846}" srcOrd="1" destOrd="0" parTransId="{96FA6578-CCFC-4546-A670-6D166AF2EB8C}" sibTransId="{61E819AF-40D4-484B-AD37-57D95162BB0F}"/>
    <dgm:cxn modelId="{29BBF15F-3277-46A3-8961-3B613F5A826C}" type="presOf" srcId="{B0E1D03D-4A61-4641-AC75-F990B9ABC9E7}" destId="{A4915C20-5772-4B1F-988F-1430B31C66A0}" srcOrd="0" destOrd="0" presId="urn:microsoft.com/office/officeart/2005/8/layout/radial4"/>
    <dgm:cxn modelId="{0EDA64D9-124E-4A3D-A3FD-826FAD0B34AF}" type="presOf" srcId="{95C3DC73-810D-4F36-9960-5FA4E3D101F1}" destId="{7BB38F5B-3434-4332-8352-81F01D47707A}" srcOrd="0" destOrd="0" presId="urn:microsoft.com/office/officeart/2005/8/layout/radial4"/>
    <dgm:cxn modelId="{34C77A8A-AD05-4CFE-A26D-C33E6122AFB6}" srcId="{4282AEFE-DBAE-4912-9E39-49AB38E27913}" destId="{B0E1D03D-4A61-4641-AC75-F990B9ABC9E7}" srcOrd="2" destOrd="0" parTransId="{4F363F42-034A-48C5-AED0-BEB9E3D5286F}" sibTransId="{506FF97C-7DC1-41C7-991C-33F3CD636A91}"/>
    <dgm:cxn modelId="{073E0082-5397-46D8-A4DF-C777FBCA713B}" srcId="{4282AEFE-DBAE-4912-9E39-49AB38E27913}" destId="{F7BF10E2-43F3-4B73-ABC4-C986FE6690A6}" srcOrd="0" destOrd="0" parTransId="{95C3DC73-810D-4F36-9960-5FA4E3D101F1}" sibTransId="{1D6C560F-544A-4685-B42C-69EDBECAF67D}"/>
    <dgm:cxn modelId="{F3F072CF-DA66-45C0-AD7E-5EDCB51642D9}" srcId="{4282AEFE-DBAE-4912-9E39-49AB38E27913}" destId="{8E9CD901-D19C-4297-9816-EFB870A22006}" srcOrd="4" destOrd="0" parTransId="{3BE731A4-DF43-466E-9E7C-8ADC506E64E6}" sibTransId="{FCC6374A-110C-4F5A-836C-2E4A5A7C3C52}"/>
    <dgm:cxn modelId="{9507A565-60A8-45C8-AAB2-4633C1A8126D}" type="presParOf" srcId="{280046E2-E06D-42C2-8787-FE325BC8D0D4}" destId="{EF5518ED-4BA8-4FA4-8364-27FCB7B785B9}" srcOrd="0" destOrd="0" presId="urn:microsoft.com/office/officeart/2005/8/layout/radial4"/>
    <dgm:cxn modelId="{2A369947-4E84-4279-A6B1-46523736B3CA}" type="presParOf" srcId="{280046E2-E06D-42C2-8787-FE325BC8D0D4}" destId="{7BB38F5B-3434-4332-8352-81F01D47707A}" srcOrd="1" destOrd="0" presId="urn:microsoft.com/office/officeart/2005/8/layout/radial4"/>
    <dgm:cxn modelId="{89123F8C-4457-4019-9047-BF0D5803C0D6}" type="presParOf" srcId="{280046E2-E06D-42C2-8787-FE325BC8D0D4}" destId="{7CA2A04C-25F7-46FA-AE4B-C4C92B890626}" srcOrd="2" destOrd="0" presId="urn:microsoft.com/office/officeart/2005/8/layout/radial4"/>
    <dgm:cxn modelId="{6FFCEB7E-A00B-413F-A3A6-5712FB7BCED0}" type="presParOf" srcId="{280046E2-E06D-42C2-8787-FE325BC8D0D4}" destId="{BE71EABC-F321-42E5-805B-5DC644FDD0E0}" srcOrd="3" destOrd="0" presId="urn:microsoft.com/office/officeart/2005/8/layout/radial4"/>
    <dgm:cxn modelId="{DB2D708A-9952-46D0-873B-DE72B438BE91}" type="presParOf" srcId="{280046E2-E06D-42C2-8787-FE325BC8D0D4}" destId="{D341C919-282E-4880-A776-C0C6F7630A3E}" srcOrd="4" destOrd="0" presId="urn:microsoft.com/office/officeart/2005/8/layout/radial4"/>
    <dgm:cxn modelId="{E4311765-19B9-4BE4-9912-182FD547CCD2}" type="presParOf" srcId="{280046E2-E06D-42C2-8787-FE325BC8D0D4}" destId="{5E57A76F-3E43-48A9-8300-F9F4C905789A}" srcOrd="5" destOrd="0" presId="urn:microsoft.com/office/officeart/2005/8/layout/radial4"/>
    <dgm:cxn modelId="{4385CE1A-4C3A-46DD-ADF4-7C6286A555A7}" type="presParOf" srcId="{280046E2-E06D-42C2-8787-FE325BC8D0D4}" destId="{A4915C20-5772-4B1F-988F-1430B31C66A0}" srcOrd="6" destOrd="0" presId="urn:microsoft.com/office/officeart/2005/8/layout/radial4"/>
    <dgm:cxn modelId="{645A0D35-40F2-4A2D-95EF-E34D953AECFF}" type="presParOf" srcId="{280046E2-E06D-42C2-8787-FE325BC8D0D4}" destId="{BA51ABEB-9DF2-4987-9E64-51A5630603BB}" srcOrd="7" destOrd="0" presId="urn:microsoft.com/office/officeart/2005/8/layout/radial4"/>
    <dgm:cxn modelId="{E39DA36B-81B9-4A71-8538-C20DFCA952A1}" type="presParOf" srcId="{280046E2-E06D-42C2-8787-FE325BC8D0D4}" destId="{C23D874E-4B73-41A2-B47A-21A7C3CBD929}" srcOrd="8" destOrd="0" presId="urn:microsoft.com/office/officeart/2005/8/layout/radial4"/>
    <dgm:cxn modelId="{AD799162-BF55-4FE6-AFEB-4A462091570C}" type="presParOf" srcId="{280046E2-E06D-42C2-8787-FE325BC8D0D4}" destId="{46A2BEC1-0AAE-4FEA-8EB8-43FB94547089}" srcOrd="9" destOrd="0" presId="urn:microsoft.com/office/officeart/2005/8/layout/radial4"/>
    <dgm:cxn modelId="{A02FCA4E-29A2-4F83-A9FF-5209C9F3558A}" type="presParOf" srcId="{280046E2-E06D-42C2-8787-FE325BC8D0D4}" destId="{CE5BF7F3-EB3C-4F8A-A496-A1D66279DFE3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518ED-4BA8-4FA4-8364-27FCB7B785B9}">
      <dsp:nvSpPr>
        <dsp:cNvPr id="0" name=""/>
        <dsp:cNvSpPr/>
      </dsp:nvSpPr>
      <dsp:spPr>
        <a:xfrm>
          <a:off x="2678304" y="2170993"/>
          <a:ext cx="1439994" cy="143999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smtClean="0"/>
            <a:t>Global</a:t>
          </a:r>
          <a:br>
            <a:rPr lang="en-US" altLang="ko-KR" sz="1400" b="1" kern="1200" smtClean="0"/>
          </a:br>
          <a:r>
            <a:rPr lang="en-US" altLang="ko-KR" sz="1600" b="1" kern="1200" smtClean="0">
              <a:solidFill>
                <a:srgbClr val="FF0000"/>
              </a:solidFill>
            </a:rPr>
            <a:t>Top 100</a:t>
          </a:r>
          <a:r>
            <a:rPr lang="en-US" altLang="ko-KR" sz="1400" b="1" kern="1200" smtClean="0"/>
            <a:t> Supplier</a:t>
          </a:r>
          <a:endParaRPr lang="ko-KR" altLang="en-US" sz="1400" b="1" kern="1200"/>
        </a:p>
      </dsp:txBody>
      <dsp:txXfrm>
        <a:off x="2889186" y="2381875"/>
        <a:ext cx="1018230" cy="1018230"/>
      </dsp:txXfrm>
    </dsp:sp>
    <dsp:sp modelId="{7BB38F5B-3434-4332-8352-81F01D47707A}">
      <dsp:nvSpPr>
        <dsp:cNvPr id="0" name=""/>
        <dsp:cNvSpPr/>
      </dsp:nvSpPr>
      <dsp:spPr>
        <a:xfrm rot="10695188">
          <a:off x="1109672" y="2702397"/>
          <a:ext cx="1483037" cy="47155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CA2A04C-25F7-46FA-AE4B-C4C92B890626}">
      <dsp:nvSpPr>
        <dsp:cNvPr id="0" name=""/>
        <dsp:cNvSpPr/>
      </dsp:nvSpPr>
      <dsp:spPr>
        <a:xfrm>
          <a:off x="300019" y="2600782"/>
          <a:ext cx="1619993" cy="7199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b="1" kern="1200" smtClean="0">
              <a:latin typeface="+mj-ea"/>
              <a:ea typeface="+mj-ea"/>
            </a:rPr>
            <a:t>“</a:t>
          </a:r>
          <a:r>
            <a:rPr lang="en-US" altLang="ko-KR" sz="1300" b="1" kern="1200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kern="1200" smtClean="0">
              <a:latin typeface="+mj-ea"/>
              <a:ea typeface="+mj-ea"/>
            </a:rPr>
            <a:t>reative”</a:t>
          </a:r>
          <a:br>
            <a:rPr lang="en-US" altLang="ko-KR" sz="1300" b="1" kern="1200" smtClean="0">
              <a:latin typeface="+mj-ea"/>
              <a:ea typeface="+mj-ea"/>
            </a:rPr>
          </a:br>
          <a:r>
            <a:rPr lang="ko-KR" altLang="en-US" sz="1100" b="1" kern="1200" smtClean="0">
              <a:latin typeface="+mj-ea"/>
              <a:ea typeface="+mj-ea"/>
            </a:rPr>
            <a:t>새로움 창조</a:t>
          </a:r>
          <a:endParaRPr lang="ko-KR" altLang="en-US" sz="1100" b="1" kern="1200">
            <a:latin typeface="+mj-ea"/>
            <a:ea typeface="+mj-ea"/>
          </a:endParaRPr>
        </a:p>
      </dsp:txBody>
      <dsp:txXfrm>
        <a:off x="321107" y="2621870"/>
        <a:ext cx="1577817" cy="677818"/>
      </dsp:txXfrm>
    </dsp:sp>
    <dsp:sp modelId="{BE71EABC-F321-42E5-805B-5DC644FDD0E0}">
      <dsp:nvSpPr>
        <dsp:cNvPr id="0" name=""/>
        <dsp:cNvSpPr/>
      </dsp:nvSpPr>
      <dsp:spPr>
        <a:xfrm rot="12536615">
          <a:off x="1459386" y="1949078"/>
          <a:ext cx="1324102" cy="47155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tint val="50000"/>
                <a:satMod val="300000"/>
              </a:schemeClr>
            </a:gs>
            <a:gs pos="35000">
              <a:schemeClr val="accent2">
                <a:hueOff val="1170380"/>
                <a:satOff val="-1460"/>
                <a:lumOff val="343"/>
                <a:alphaOff val="0"/>
                <a:tint val="37000"/>
                <a:satMod val="30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341C919-282E-4880-A776-C0C6F7630A3E}">
      <dsp:nvSpPr>
        <dsp:cNvPr id="0" name=""/>
        <dsp:cNvSpPr/>
      </dsp:nvSpPr>
      <dsp:spPr>
        <a:xfrm>
          <a:off x="732081" y="1504460"/>
          <a:ext cx="1619993" cy="7199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1170380"/>
                <a:satOff val="-1460"/>
                <a:lumOff val="343"/>
                <a:alphaOff val="0"/>
                <a:tint val="50000"/>
                <a:satMod val="300000"/>
              </a:schemeClr>
            </a:gs>
            <a:gs pos="35000">
              <a:schemeClr val="accent2">
                <a:hueOff val="1170380"/>
                <a:satOff val="-1460"/>
                <a:lumOff val="343"/>
                <a:alphaOff val="0"/>
                <a:tint val="37000"/>
                <a:satMod val="300000"/>
              </a:schemeClr>
            </a:gs>
            <a:gs pos="100000">
              <a:schemeClr val="accent2">
                <a:hueOff val="1170380"/>
                <a:satOff val="-1460"/>
                <a:lumOff val="34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b="1" kern="1200" smtClean="0">
              <a:solidFill>
                <a:schemeClr val="tx1"/>
              </a:solidFill>
              <a:latin typeface="+mj-ea"/>
              <a:ea typeface="+mj-ea"/>
            </a:rPr>
            <a:t>“</a:t>
          </a:r>
          <a:r>
            <a:rPr lang="en-US" altLang="ko-KR" sz="1300" b="1" kern="1200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kern="1200" smtClean="0">
              <a:latin typeface="+mj-ea"/>
              <a:ea typeface="+mj-ea"/>
            </a:rPr>
            <a:t>hallenge”</a:t>
          </a:r>
          <a:br>
            <a:rPr lang="en-US" altLang="ko-KR" sz="1300" b="1" kern="1200" smtClean="0">
              <a:latin typeface="+mj-ea"/>
              <a:ea typeface="+mj-ea"/>
            </a:rPr>
          </a:br>
          <a:r>
            <a:rPr lang="ko-KR" altLang="en-US" sz="1100" b="1" kern="1200" smtClean="0">
              <a:latin typeface="+mj-ea"/>
              <a:ea typeface="+mj-ea"/>
            </a:rPr>
            <a:t>도전적인 마인드</a:t>
          </a:r>
          <a:endParaRPr lang="ko-KR" altLang="en-US" sz="1100" b="1" kern="1200">
            <a:latin typeface="+mj-ea"/>
            <a:ea typeface="+mj-ea"/>
          </a:endParaRPr>
        </a:p>
      </dsp:txBody>
      <dsp:txXfrm>
        <a:off x="753169" y="1525548"/>
        <a:ext cx="1577817" cy="677818"/>
      </dsp:txXfrm>
    </dsp:sp>
    <dsp:sp modelId="{5E57A76F-3E43-48A9-8300-F9F4C905789A}">
      <dsp:nvSpPr>
        <dsp:cNvPr id="0" name=""/>
        <dsp:cNvSpPr/>
      </dsp:nvSpPr>
      <dsp:spPr>
        <a:xfrm rot="16199983">
          <a:off x="3053001" y="1549728"/>
          <a:ext cx="690588" cy="47155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4915C20-5772-4B1F-988F-1430B31C66A0}">
      <dsp:nvSpPr>
        <dsp:cNvPr id="0" name=""/>
        <dsp:cNvSpPr/>
      </dsp:nvSpPr>
      <dsp:spPr>
        <a:xfrm>
          <a:off x="2588297" y="1080214"/>
          <a:ext cx="1619993" cy="7199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b="1" kern="1200" smtClean="0">
              <a:solidFill>
                <a:schemeClr val="tx1"/>
              </a:solidFill>
              <a:latin typeface="+mj-ea"/>
              <a:ea typeface="+mj-ea"/>
            </a:rPr>
            <a:t>“</a:t>
          </a:r>
          <a:r>
            <a:rPr lang="en-US" altLang="ko-KR" sz="1300" b="1" kern="1200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kern="1200" smtClean="0">
              <a:latin typeface="+mj-ea"/>
              <a:ea typeface="+mj-ea"/>
            </a:rPr>
            <a:t>hange”</a:t>
          </a:r>
          <a:br>
            <a:rPr lang="en-US" altLang="ko-KR" sz="1300" b="1" kern="1200" smtClean="0">
              <a:latin typeface="+mj-ea"/>
              <a:ea typeface="+mj-ea"/>
            </a:rPr>
          </a:br>
          <a:r>
            <a:rPr lang="ko-KR" altLang="en-US" sz="1100" b="1" kern="1200" smtClean="0">
              <a:latin typeface="+mj-ea"/>
              <a:ea typeface="+mj-ea"/>
            </a:rPr>
            <a:t>생각</a:t>
          </a:r>
          <a:r>
            <a:rPr lang="en-US" altLang="ko-KR" sz="1100" b="1" kern="1200" smtClean="0">
              <a:latin typeface="+mj-ea"/>
              <a:ea typeface="+mj-ea"/>
            </a:rPr>
            <a:t>/</a:t>
          </a:r>
          <a:r>
            <a:rPr lang="ko-KR" altLang="en-US" sz="1100" b="1" kern="1200" smtClean="0">
              <a:latin typeface="+mj-ea"/>
              <a:ea typeface="+mj-ea"/>
            </a:rPr>
            <a:t>사고의 변화</a:t>
          </a:r>
          <a:endParaRPr lang="ko-KR" altLang="en-US" sz="1100" b="1" kern="1200">
            <a:latin typeface="+mj-ea"/>
            <a:ea typeface="+mj-ea"/>
          </a:endParaRPr>
        </a:p>
      </dsp:txBody>
      <dsp:txXfrm>
        <a:off x="2609385" y="1101302"/>
        <a:ext cx="1577817" cy="677818"/>
      </dsp:txXfrm>
    </dsp:sp>
    <dsp:sp modelId="{BA51ABEB-9DF2-4987-9E64-51A5630603BB}">
      <dsp:nvSpPr>
        <dsp:cNvPr id="0" name=""/>
        <dsp:cNvSpPr/>
      </dsp:nvSpPr>
      <dsp:spPr>
        <a:xfrm rot="19860616">
          <a:off x="4012584" y="1948930"/>
          <a:ext cx="1320848" cy="47155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tint val="50000"/>
                <a:satMod val="300000"/>
              </a:schemeClr>
            </a:gs>
            <a:gs pos="35000">
              <a:schemeClr val="accent2">
                <a:hueOff val="3511139"/>
                <a:satOff val="-4379"/>
                <a:lumOff val="1030"/>
                <a:alphaOff val="0"/>
                <a:tint val="37000"/>
                <a:satMod val="30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23D874E-4B73-41A2-B47A-21A7C3CBD929}">
      <dsp:nvSpPr>
        <dsp:cNvPr id="0" name=""/>
        <dsp:cNvSpPr/>
      </dsp:nvSpPr>
      <dsp:spPr>
        <a:xfrm>
          <a:off x="4440689" y="1504634"/>
          <a:ext cx="1619993" cy="7199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3511139"/>
                <a:satOff val="-4379"/>
                <a:lumOff val="1030"/>
                <a:alphaOff val="0"/>
                <a:tint val="50000"/>
                <a:satMod val="300000"/>
              </a:schemeClr>
            </a:gs>
            <a:gs pos="35000">
              <a:schemeClr val="accent2">
                <a:hueOff val="3511139"/>
                <a:satOff val="-4379"/>
                <a:lumOff val="1030"/>
                <a:alphaOff val="0"/>
                <a:tint val="37000"/>
                <a:satMod val="300000"/>
              </a:schemeClr>
            </a:gs>
            <a:gs pos="100000">
              <a:schemeClr val="accent2">
                <a:hueOff val="3511139"/>
                <a:satOff val="-4379"/>
                <a:lumOff val="103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b="1" kern="1200" smtClean="0">
              <a:solidFill>
                <a:schemeClr val="tx1"/>
              </a:solidFill>
              <a:latin typeface="+mj-ea"/>
              <a:ea typeface="+mj-ea"/>
            </a:rPr>
            <a:t>“</a:t>
          </a:r>
          <a:r>
            <a:rPr lang="en-US" altLang="ko-KR" sz="1300" b="1" kern="1200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kern="1200" smtClean="0">
              <a:latin typeface="+mj-ea"/>
              <a:ea typeface="+mj-ea"/>
            </a:rPr>
            <a:t>onvergence”</a:t>
          </a:r>
          <a:br>
            <a:rPr lang="en-US" altLang="ko-KR" sz="1300" b="1" kern="1200" smtClean="0">
              <a:latin typeface="+mj-ea"/>
              <a:ea typeface="+mj-ea"/>
            </a:rPr>
          </a:br>
          <a:r>
            <a:rPr lang="ko-KR" altLang="en-US" sz="1100" b="1" kern="1200" smtClean="0">
              <a:latin typeface="+mj-ea"/>
              <a:ea typeface="+mj-ea"/>
            </a:rPr>
            <a:t>전방위적인 융합</a:t>
          </a:r>
          <a:endParaRPr lang="ko-KR" altLang="en-US" sz="1100" b="1" kern="1200">
            <a:latin typeface="+mj-ea"/>
            <a:ea typeface="+mj-ea"/>
          </a:endParaRPr>
        </a:p>
      </dsp:txBody>
      <dsp:txXfrm>
        <a:off x="4461777" y="1525722"/>
        <a:ext cx="1577817" cy="677818"/>
      </dsp:txXfrm>
    </dsp:sp>
    <dsp:sp modelId="{46A2BEC1-0AAE-4FEA-8EB8-43FB94547089}">
      <dsp:nvSpPr>
        <dsp:cNvPr id="0" name=""/>
        <dsp:cNvSpPr/>
      </dsp:nvSpPr>
      <dsp:spPr>
        <a:xfrm rot="98472">
          <a:off x="4211653" y="2701660"/>
          <a:ext cx="1615420" cy="471554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E5BF7F3-EB3C-4F8A-A496-A1D66279DFE3}">
      <dsp:nvSpPr>
        <dsp:cNvPr id="0" name=""/>
        <dsp:cNvSpPr/>
      </dsp:nvSpPr>
      <dsp:spPr>
        <a:xfrm>
          <a:off x="5016746" y="2600573"/>
          <a:ext cx="1619993" cy="71999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b="1" kern="1200" smtClean="0">
              <a:solidFill>
                <a:schemeClr val="tx1"/>
              </a:solidFill>
              <a:latin typeface="+mj-ea"/>
              <a:ea typeface="+mj-ea"/>
            </a:rPr>
            <a:t>“</a:t>
          </a:r>
          <a:r>
            <a:rPr lang="en-US" altLang="ko-KR" sz="1300" b="1" kern="1200" smtClean="0">
              <a:solidFill>
                <a:srgbClr val="FF0000"/>
              </a:solidFill>
              <a:latin typeface="+mj-ea"/>
              <a:ea typeface="+mj-ea"/>
            </a:rPr>
            <a:t>C</a:t>
          </a:r>
          <a:r>
            <a:rPr lang="en-US" altLang="ko-KR" sz="1300" b="1" kern="1200" smtClean="0">
              <a:latin typeface="+mj-ea"/>
              <a:ea typeface="+mj-ea"/>
            </a:rPr>
            <a:t>ommunication”</a:t>
          </a:r>
          <a:br>
            <a:rPr lang="en-US" altLang="ko-KR" sz="1300" b="1" kern="1200" smtClean="0">
              <a:latin typeface="+mj-ea"/>
              <a:ea typeface="+mj-ea"/>
            </a:rPr>
          </a:br>
          <a:r>
            <a:rPr lang="ko-KR" altLang="en-US" sz="1100" b="1" kern="1200" smtClean="0">
              <a:latin typeface="+mj-ea"/>
              <a:ea typeface="+mj-ea"/>
            </a:rPr>
            <a:t>긴밀한 소통</a:t>
          </a:r>
          <a:endParaRPr lang="ko-KR" altLang="en-US" sz="1100" b="1" kern="1200">
            <a:latin typeface="+mj-ea"/>
            <a:ea typeface="+mj-ea"/>
          </a:endParaRPr>
        </a:p>
      </dsp:txBody>
      <dsp:txXfrm>
        <a:off x="5037834" y="2621661"/>
        <a:ext cx="1577817" cy="677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0CD856-FB4F-410F-B202-ED9271C5DB3B}" type="datetimeFigureOut">
              <a:rPr lang="ko-KR" altLang="en-US" smtClean="0"/>
              <a:pPr/>
              <a:t>2021-11-10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2C0DDF-1D9F-4784-9849-57FBEC0C865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700014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ECADEA-12C2-421D-8689-183F174B909E}" type="datetimeFigureOut">
              <a:rPr lang="ko-KR" altLang="en-US" smtClean="0"/>
              <a:pPr/>
              <a:t>2021-11-10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22613" y="509588"/>
            <a:ext cx="36814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4" y="3228895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085A93-FE1A-41F6-8F0C-9E53BA3A141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001714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75350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50700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26052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01400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76749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52100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27451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02800" algn="l" defTabSz="950700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33AB1-168D-43BE-B9D1-BE43D9453B2D}" type="slidenum">
              <a:rPr lang="ko-KR" altLang="en-US" smtClean="0">
                <a:solidFill>
                  <a:prstClr val="black"/>
                </a:solidFill>
              </a:rPr>
              <a:pPr/>
              <a:t>11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777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122613" y="509588"/>
            <a:ext cx="3681412" cy="25495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133AB1-168D-43BE-B9D1-BE43D9453B2D}" type="slidenum">
              <a:rPr lang="ko-KR" altLang="en-US" smtClean="0">
                <a:solidFill>
                  <a:prstClr val="black"/>
                </a:solidFill>
              </a:rPr>
              <a:pPr/>
              <a:t>12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777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1331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dirty="0"/>
          </a:p>
        </p:txBody>
      </p:sp>
      <p:sp>
        <p:nvSpPr>
          <p:cNvPr id="1331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69554" latinLnBrk="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10212" indent="-273158" defTabSz="869554" latinLnBrk="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092633" indent="-218527" defTabSz="869554" latinLnBrk="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529690" indent="-218527" defTabSz="869554" latinLnBrk="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1966741" indent="-218527" defTabSz="869554" latinLnBrk="1">
              <a:spcBef>
                <a:spcPct val="30000"/>
              </a:spcBef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403794" indent="-218527" defTabSz="869554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840847" indent="-218527" defTabSz="869554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277902" indent="-218527" defTabSz="869554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714953" indent="-218527" defTabSz="869554" eaLnBrk="0" fontAlgn="base" hangingPunct="0">
              <a:spcBef>
                <a:spcPct val="3000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spcBef>
                <a:spcPct val="0"/>
              </a:spcBef>
            </a:pPr>
            <a:fld id="{E90D584C-97F3-4820-B1DB-A1BA17EB0779}" type="slidenum">
              <a:rPr lang="ko-KR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13</a:t>
            </a:fld>
            <a:endParaRPr lang="ko-KR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815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 userDrawn="1"/>
        </p:nvSpPr>
        <p:spPr bwMode="auto">
          <a:xfrm>
            <a:off x="17667" y="6629120"/>
            <a:ext cx="5969189" cy="195819"/>
          </a:xfrm>
          <a:prstGeom prst="rect">
            <a:avLst/>
          </a:prstGeom>
          <a:noFill/>
          <a:ln>
            <a:noFill/>
          </a:ln>
        </p:spPr>
        <p:txBody>
          <a:bodyPr wrap="none" lIns="61774" tIns="15442" rIns="61774" bIns="15442" anchor="ctr"/>
          <a:lstStyle>
            <a:lvl1pPr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The design and technical information shown on this document is the property of MIC.</a:t>
            </a:r>
          </a:p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It is not to be copied, reproduced, disclosed or used by others, either in whole or in part, without prior written approval of MIC.</a:t>
            </a:r>
          </a:p>
        </p:txBody>
      </p:sp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9057466" y="6584429"/>
            <a:ext cx="800009" cy="260612"/>
          </a:xfrm>
          <a:prstGeom prst="rect">
            <a:avLst/>
          </a:prstGeom>
        </p:spPr>
        <p:txBody>
          <a:bodyPr vert="horz" wrap="none" lIns="28617" tIns="14307" rIns="85848" bIns="14307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84859" rtl="0" eaLnBrk="1" latinLnBrk="1" hangingPunct="1">
              <a:lnSpc>
                <a:spcPct val="90000"/>
              </a:lnSpc>
              <a:spcBef>
                <a:spcPct val="50000"/>
              </a:spcBef>
              <a:defRPr kumimoji="0" sz="1295" kern="1200">
                <a:solidFill>
                  <a:srgbClr val="A6A6A6"/>
                </a:solidFill>
                <a:latin typeface="현대하모니 L" pitchFamily="18" charset="-127"/>
                <a:ea typeface="현대하모니 L" pitchFamily="18" charset="-127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175" dirty="0"/>
              <a:t> </a:t>
            </a:r>
            <a:fld id="{3FC8AD1C-2798-4D75-946D-173F797C2D8F}" type="slidenum">
              <a:rPr lang="ko-KR" altLang="en-US" sz="1175" smtClean="0">
                <a:solidFill>
                  <a:srgbClr val="7F7F7F"/>
                </a:solidFill>
                <a:latin typeface="현대하모니 M" pitchFamily="18" charset="-127"/>
                <a:ea typeface="현대하모니 M" pitchFamily="18" charset="-127"/>
              </a:rPr>
              <a:pPr>
                <a:defRPr/>
              </a:pPr>
              <a:t>‹#›</a:t>
            </a:fld>
            <a:r>
              <a:rPr lang="ko-KR" altLang="en-US" sz="1175" dirty="0"/>
              <a:t> </a:t>
            </a: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489564" y="727500"/>
            <a:ext cx="9324000" cy="36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" name="직사각형 4"/>
          <p:cNvSpPr/>
          <p:nvPr userDrawn="1"/>
        </p:nvSpPr>
        <p:spPr bwMode="auto">
          <a:xfrm>
            <a:off x="-1" y="72008"/>
            <a:ext cx="203465" cy="6926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" name="Freeform 5"/>
          <p:cNvSpPr>
            <a:spLocks/>
          </p:cNvSpPr>
          <p:nvPr userDrawn="1"/>
        </p:nvSpPr>
        <p:spPr bwMode="auto">
          <a:xfrm>
            <a:off x="203465" y="72008"/>
            <a:ext cx="213031" cy="692696"/>
          </a:xfrm>
          <a:custGeom>
            <a:avLst/>
            <a:gdLst>
              <a:gd name="T0" fmla="*/ 135 w 192"/>
              <a:gd name="T1" fmla="*/ 1207 h 1207"/>
              <a:gd name="T2" fmla="*/ 192 w 192"/>
              <a:gd name="T3" fmla="*/ 1150 h 1207"/>
              <a:gd name="T4" fmla="*/ 192 w 192"/>
              <a:gd name="T5" fmla="*/ 56 h 1207"/>
              <a:gd name="T6" fmla="*/ 135 w 192"/>
              <a:gd name="T7" fmla="*/ 0 h 1207"/>
              <a:gd name="T8" fmla="*/ 0 w 192"/>
              <a:gd name="T9" fmla="*/ 0 h 1207"/>
              <a:gd name="T10" fmla="*/ 0 w 192"/>
              <a:gd name="T11" fmla="*/ 1207 h 1207"/>
              <a:gd name="T12" fmla="*/ 135 w 192"/>
              <a:gd name="T1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5070" tIns="47535" rIns="95070" bIns="47535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473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본문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 userDrawn="1"/>
        </p:nvSpPr>
        <p:spPr bwMode="auto">
          <a:xfrm>
            <a:off x="17667" y="6629120"/>
            <a:ext cx="5969189" cy="195819"/>
          </a:xfrm>
          <a:prstGeom prst="rect">
            <a:avLst/>
          </a:prstGeom>
          <a:noFill/>
          <a:ln>
            <a:noFill/>
          </a:ln>
        </p:spPr>
        <p:txBody>
          <a:bodyPr wrap="none" lIns="61774" tIns="15442" rIns="61774" bIns="15442" anchor="ctr"/>
          <a:lstStyle>
            <a:lvl1pPr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The design and technical information shown on this document is the property of MIC.</a:t>
            </a:r>
          </a:p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It is not to be copied, reproduced, disclosed or used by others, either in whole or in part, without prior written approval of MIC.</a:t>
            </a:r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9057466" y="6584429"/>
            <a:ext cx="800009" cy="260612"/>
          </a:xfrm>
          <a:prstGeom prst="rect">
            <a:avLst/>
          </a:prstGeom>
        </p:spPr>
        <p:txBody>
          <a:bodyPr vert="horz" wrap="none" lIns="31545" tIns="15771" rIns="94632" bIns="15771" numCol="1" anchor="ctr" anchorCtr="0" compatLnSpc="1">
            <a:prstTxWarp prst="textNoShape">
              <a:avLst/>
            </a:prstTxWarp>
          </a:bodyPr>
          <a:lstStyle>
            <a:lvl1pPr algn="r" defTabSz="893464" eaLnBrk="1" latinLnBrk="1" hangingPunct="1">
              <a:lnSpc>
                <a:spcPct val="90000"/>
              </a:lnSpc>
              <a:spcBef>
                <a:spcPct val="50000"/>
              </a:spcBef>
              <a:defRPr kumimoji="0" sz="1175">
                <a:solidFill>
                  <a:srgbClr val="A6A6A6"/>
                </a:solidFill>
                <a:latin typeface="현대하모니 L" pitchFamily="18" charset="-127"/>
                <a:ea typeface="현대하모니 L" pitchFamily="18" charset="-127"/>
              </a:defRPr>
            </a:lvl1pPr>
          </a:lstStyle>
          <a:p>
            <a:pPr>
              <a:defRPr/>
            </a:pPr>
            <a:r>
              <a:rPr lang="ko-KR" altLang="en-US" dirty="0"/>
              <a:t> </a:t>
            </a:r>
            <a:fld id="{3FC8AD1C-2798-4D75-946D-173F797C2D8F}" type="slidenum">
              <a:rPr lang="ko-KR" altLang="en-US">
                <a:solidFill>
                  <a:srgbClr val="7F7F7F"/>
                </a:solidFill>
                <a:latin typeface="현대하모니 M" pitchFamily="18" charset="-127"/>
                <a:ea typeface="현대하모니 M" pitchFamily="18" charset="-127"/>
              </a:rPr>
              <a:pPr>
                <a:defRPr/>
              </a:pPr>
              <a:t>‹#›</a:t>
            </a:fld>
            <a:r>
              <a:rPr lang="ko-KR" altLang="en-US" dirty="0"/>
              <a:t> </a:t>
            </a: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489564" y="727500"/>
            <a:ext cx="9324000" cy="36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" name="직사각형 4"/>
          <p:cNvSpPr/>
          <p:nvPr userDrawn="1"/>
        </p:nvSpPr>
        <p:spPr bwMode="auto">
          <a:xfrm>
            <a:off x="-1" y="72008"/>
            <a:ext cx="203465" cy="6926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" name="Freeform 5"/>
          <p:cNvSpPr>
            <a:spLocks/>
          </p:cNvSpPr>
          <p:nvPr userDrawn="1"/>
        </p:nvSpPr>
        <p:spPr bwMode="auto">
          <a:xfrm>
            <a:off x="203465" y="72008"/>
            <a:ext cx="213031" cy="692696"/>
          </a:xfrm>
          <a:custGeom>
            <a:avLst/>
            <a:gdLst>
              <a:gd name="T0" fmla="*/ 135 w 192"/>
              <a:gd name="T1" fmla="*/ 1207 h 1207"/>
              <a:gd name="T2" fmla="*/ 192 w 192"/>
              <a:gd name="T3" fmla="*/ 1150 h 1207"/>
              <a:gd name="T4" fmla="*/ 192 w 192"/>
              <a:gd name="T5" fmla="*/ 56 h 1207"/>
              <a:gd name="T6" fmla="*/ 135 w 192"/>
              <a:gd name="T7" fmla="*/ 0 h 1207"/>
              <a:gd name="T8" fmla="*/ 0 w 192"/>
              <a:gd name="T9" fmla="*/ 0 h 1207"/>
              <a:gd name="T10" fmla="*/ 0 w 192"/>
              <a:gd name="T11" fmla="*/ 1207 h 1207"/>
              <a:gd name="T12" fmla="*/ 135 w 192"/>
              <a:gd name="T1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5070" tIns="47535" rIns="95070" bIns="47535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52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489564" y="727500"/>
            <a:ext cx="9324000" cy="36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3" name="직사각형 2"/>
          <p:cNvSpPr/>
          <p:nvPr userDrawn="1"/>
        </p:nvSpPr>
        <p:spPr bwMode="auto">
          <a:xfrm>
            <a:off x="-1" y="72008"/>
            <a:ext cx="203465" cy="6926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4" name="Freeform 5"/>
          <p:cNvSpPr>
            <a:spLocks/>
          </p:cNvSpPr>
          <p:nvPr userDrawn="1"/>
        </p:nvSpPr>
        <p:spPr bwMode="auto">
          <a:xfrm>
            <a:off x="203465" y="72008"/>
            <a:ext cx="213031" cy="692696"/>
          </a:xfrm>
          <a:custGeom>
            <a:avLst/>
            <a:gdLst>
              <a:gd name="T0" fmla="*/ 135 w 192"/>
              <a:gd name="T1" fmla="*/ 1207 h 1207"/>
              <a:gd name="T2" fmla="*/ 192 w 192"/>
              <a:gd name="T3" fmla="*/ 1150 h 1207"/>
              <a:gd name="T4" fmla="*/ 192 w 192"/>
              <a:gd name="T5" fmla="*/ 56 h 1207"/>
              <a:gd name="T6" fmla="*/ 135 w 192"/>
              <a:gd name="T7" fmla="*/ 0 h 1207"/>
              <a:gd name="T8" fmla="*/ 0 w 192"/>
              <a:gd name="T9" fmla="*/ 0 h 1207"/>
              <a:gd name="T10" fmla="*/ 0 w 192"/>
              <a:gd name="T11" fmla="*/ 1207 h 1207"/>
              <a:gd name="T12" fmla="*/ 135 w 192"/>
              <a:gd name="T1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5070" tIns="47535" rIns="95070" bIns="47535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114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 userDrawn="1"/>
        </p:nvSpPr>
        <p:spPr bwMode="auto">
          <a:xfrm>
            <a:off x="17667" y="6629120"/>
            <a:ext cx="5969189" cy="195819"/>
          </a:xfrm>
          <a:prstGeom prst="rect">
            <a:avLst/>
          </a:prstGeom>
          <a:noFill/>
          <a:ln>
            <a:noFill/>
          </a:ln>
        </p:spPr>
        <p:txBody>
          <a:bodyPr wrap="none" lIns="61774" tIns="15442" rIns="61774" bIns="15442" anchor="ctr"/>
          <a:lstStyle>
            <a:lvl1pPr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The design and technical information shown on this document is the property of MIC.</a:t>
            </a:r>
          </a:p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It is not to be copied, reproduced, disclosed or used by others, either in whole or in part, without prior written approval of MIC.</a:t>
            </a:r>
          </a:p>
        </p:txBody>
      </p:sp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9057466" y="6584429"/>
            <a:ext cx="800009" cy="260612"/>
          </a:xfrm>
          <a:prstGeom prst="rect">
            <a:avLst/>
          </a:prstGeom>
        </p:spPr>
        <p:txBody>
          <a:bodyPr vert="horz" wrap="none" lIns="28617" tIns="14307" rIns="85848" bIns="14307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84859" rtl="0" eaLnBrk="1" latinLnBrk="1" hangingPunct="1">
              <a:lnSpc>
                <a:spcPct val="90000"/>
              </a:lnSpc>
              <a:spcBef>
                <a:spcPct val="50000"/>
              </a:spcBef>
              <a:defRPr kumimoji="0" sz="1295" kern="1200">
                <a:solidFill>
                  <a:srgbClr val="A6A6A6"/>
                </a:solidFill>
                <a:latin typeface="현대하모니 L" pitchFamily="18" charset="-127"/>
                <a:ea typeface="현대하모니 L" pitchFamily="18" charset="-127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175" dirty="0"/>
              <a:t> </a:t>
            </a:r>
            <a:fld id="{3FC8AD1C-2798-4D75-946D-173F797C2D8F}" type="slidenum">
              <a:rPr lang="ko-KR" altLang="en-US" sz="1175" smtClean="0">
                <a:solidFill>
                  <a:srgbClr val="7F7F7F"/>
                </a:solidFill>
                <a:latin typeface="현대하모니 M" pitchFamily="18" charset="-127"/>
                <a:ea typeface="현대하모니 M" pitchFamily="18" charset="-127"/>
              </a:rPr>
              <a:pPr>
                <a:defRPr/>
              </a:pPr>
              <a:t>‹#›</a:t>
            </a:fld>
            <a:r>
              <a:rPr lang="ko-KR" altLang="en-US" sz="1175" dirty="0"/>
              <a:t> </a:t>
            </a: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489564" y="727500"/>
            <a:ext cx="9324000" cy="36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" name="직사각형 4"/>
          <p:cNvSpPr/>
          <p:nvPr userDrawn="1"/>
        </p:nvSpPr>
        <p:spPr bwMode="auto">
          <a:xfrm>
            <a:off x="-1" y="72008"/>
            <a:ext cx="203465" cy="6926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" name="Freeform 5"/>
          <p:cNvSpPr>
            <a:spLocks/>
          </p:cNvSpPr>
          <p:nvPr userDrawn="1"/>
        </p:nvSpPr>
        <p:spPr bwMode="auto">
          <a:xfrm>
            <a:off x="203465" y="72008"/>
            <a:ext cx="213031" cy="692696"/>
          </a:xfrm>
          <a:custGeom>
            <a:avLst/>
            <a:gdLst>
              <a:gd name="T0" fmla="*/ 135 w 192"/>
              <a:gd name="T1" fmla="*/ 1207 h 1207"/>
              <a:gd name="T2" fmla="*/ 192 w 192"/>
              <a:gd name="T3" fmla="*/ 1150 h 1207"/>
              <a:gd name="T4" fmla="*/ 192 w 192"/>
              <a:gd name="T5" fmla="*/ 56 h 1207"/>
              <a:gd name="T6" fmla="*/ 135 w 192"/>
              <a:gd name="T7" fmla="*/ 0 h 1207"/>
              <a:gd name="T8" fmla="*/ 0 w 192"/>
              <a:gd name="T9" fmla="*/ 0 h 1207"/>
              <a:gd name="T10" fmla="*/ 0 w 192"/>
              <a:gd name="T11" fmla="*/ 1207 h 1207"/>
              <a:gd name="T12" fmla="*/ 135 w 192"/>
              <a:gd name="T1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5070" tIns="47535" rIns="95070" bIns="47535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694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 userDrawn="1"/>
        </p:nvSpPr>
        <p:spPr bwMode="auto">
          <a:xfrm>
            <a:off x="17667" y="6629120"/>
            <a:ext cx="5969189" cy="195819"/>
          </a:xfrm>
          <a:prstGeom prst="rect">
            <a:avLst/>
          </a:prstGeom>
          <a:noFill/>
          <a:ln>
            <a:noFill/>
          </a:ln>
        </p:spPr>
        <p:txBody>
          <a:bodyPr wrap="none" lIns="61774" tIns="15442" rIns="61774" bIns="15442" anchor="ctr"/>
          <a:lstStyle>
            <a:lvl1pPr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The design and technical information shown on this document is the property of MIC.</a:t>
            </a:r>
          </a:p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It is not to be copied, reproduced, disclosed or used by others, either in whole or in part, without prior written approval of MIC.</a:t>
            </a:r>
          </a:p>
        </p:txBody>
      </p:sp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9057466" y="6584429"/>
            <a:ext cx="800009" cy="260612"/>
          </a:xfrm>
          <a:prstGeom prst="rect">
            <a:avLst/>
          </a:prstGeom>
        </p:spPr>
        <p:txBody>
          <a:bodyPr vert="horz" wrap="none" lIns="28617" tIns="14307" rIns="85848" bIns="14307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84859" rtl="0" eaLnBrk="1" latinLnBrk="1" hangingPunct="1">
              <a:lnSpc>
                <a:spcPct val="90000"/>
              </a:lnSpc>
              <a:spcBef>
                <a:spcPct val="50000"/>
              </a:spcBef>
              <a:defRPr kumimoji="0" sz="1295" kern="1200">
                <a:solidFill>
                  <a:srgbClr val="A6A6A6"/>
                </a:solidFill>
                <a:latin typeface="현대하모니 L" pitchFamily="18" charset="-127"/>
                <a:ea typeface="현대하모니 L" pitchFamily="18" charset="-127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175" dirty="0"/>
              <a:t> </a:t>
            </a:r>
            <a:fld id="{3FC8AD1C-2798-4D75-946D-173F797C2D8F}" type="slidenum">
              <a:rPr lang="ko-KR" altLang="en-US" sz="1175" smtClean="0">
                <a:solidFill>
                  <a:srgbClr val="7F7F7F"/>
                </a:solidFill>
                <a:latin typeface="현대하모니 M" pitchFamily="18" charset="-127"/>
                <a:ea typeface="현대하모니 M" pitchFamily="18" charset="-127"/>
              </a:rPr>
              <a:pPr>
                <a:defRPr/>
              </a:pPr>
              <a:t>‹#›</a:t>
            </a:fld>
            <a:r>
              <a:rPr lang="ko-KR" altLang="en-US" sz="1175" dirty="0"/>
              <a:t> </a:t>
            </a: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489564" y="727500"/>
            <a:ext cx="9324000" cy="36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" name="직사각형 4"/>
          <p:cNvSpPr/>
          <p:nvPr userDrawn="1"/>
        </p:nvSpPr>
        <p:spPr bwMode="auto">
          <a:xfrm>
            <a:off x="-1" y="72008"/>
            <a:ext cx="203465" cy="6926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" name="Freeform 5"/>
          <p:cNvSpPr>
            <a:spLocks/>
          </p:cNvSpPr>
          <p:nvPr userDrawn="1"/>
        </p:nvSpPr>
        <p:spPr bwMode="auto">
          <a:xfrm>
            <a:off x="203465" y="72008"/>
            <a:ext cx="213031" cy="692696"/>
          </a:xfrm>
          <a:custGeom>
            <a:avLst/>
            <a:gdLst>
              <a:gd name="T0" fmla="*/ 135 w 192"/>
              <a:gd name="T1" fmla="*/ 1207 h 1207"/>
              <a:gd name="T2" fmla="*/ 192 w 192"/>
              <a:gd name="T3" fmla="*/ 1150 h 1207"/>
              <a:gd name="T4" fmla="*/ 192 w 192"/>
              <a:gd name="T5" fmla="*/ 56 h 1207"/>
              <a:gd name="T6" fmla="*/ 135 w 192"/>
              <a:gd name="T7" fmla="*/ 0 h 1207"/>
              <a:gd name="T8" fmla="*/ 0 w 192"/>
              <a:gd name="T9" fmla="*/ 0 h 1207"/>
              <a:gd name="T10" fmla="*/ 0 w 192"/>
              <a:gd name="T11" fmla="*/ 1207 h 1207"/>
              <a:gd name="T12" fmla="*/ 135 w 192"/>
              <a:gd name="T1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5070" tIns="47535" rIns="95070" bIns="47535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694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 userDrawn="1"/>
        </p:nvSpPr>
        <p:spPr bwMode="auto">
          <a:xfrm>
            <a:off x="17667" y="6629120"/>
            <a:ext cx="5969189" cy="195819"/>
          </a:xfrm>
          <a:prstGeom prst="rect">
            <a:avLst/>
          </a:prstGeom>
          <a:noFill/>
          <a:ln>
            <a:noFill/>
          </a:ln>
        </p:spPr>
        <p:txBody>
          <a:bodyPr wrap="none" lIns="61774" tIns="15442" rIns="61774" bIns="15442" anchor="ctr"/>
          <a:lstStyle>
            <a:lvl1pPr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The design and technical information shown on this document is the property of MIC.</a:t>
            </a:r>
          </a:p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It is not to be copied, reproduced, disclosed or used by others, either in whole or in part, without prior written approval of MIC.</a:t>
            </a:r>
          </a:p>
        </p:txBody>
      </p:sp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9057466" y="6584429"/>
            <a:ext cx="800009" cy="260612"/>
          </a:xfrm>
          <a:prstGeom prst="rect">
            <a:avLst/>
          </a:prstGeom>
        </p:spPr>
        <p:txBody>
          <a:bodyPr vert="horz" wrap="none" lIns="28617" tIns="14307" rIns="85848" bIns="14307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84859" rtl="0" eaLnBrk="1" latinLnBrk="1" hangingPunct="1">
              <a:lnSpc>
                <a:spcPct val="90000"/>
              </a:lnSpc>
              <a:spcBef>
                <a:spcPct val="50000"/>
              </a:spcBef>
              <a:defRPr kumimoji="0" sz="1295" kern="1200">
                <a:solidFill>
                  <a:srgbClr val="A6A6A6"/>
                </a:solidFill>
                <a:latin typeface="현대하모니 L" pitchFamily="18" charset="-127"/>
                <a:ea typeface="현대하모니 L" pitchFamily="18" charset="-127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175" dirty="0"/>
              <a:t> </a:t>
            </a:r>
            <a:fld id="{3FC8AD1C-2798-4D75-946D-173F797C2D8F}" type="slidenum">
              <a:rPr lang="ko-KR" altLang="en-US" sz="1175" smtClean="0">
                <a:solidFill>
                  <a:srgbClr val="7F7F7F"/>
                </a:solidFill>
                <a:latin typeface="현대하모니 M" pitchFamily="18" charset="-127"/>
                <a:ea typeface="현대하모니 M" pitchFamily="18" charset="-127"/>
              </a:rPr>
              <a:pPr>
                <a:defRPr/>
              </a:pPr>
              <a:t>‹#›</a:t>
            </a:fld>
            <a:r>
              <a:rPr lang="ko-KR" altLang="en-US" sz="1175" dirty="0"/>
              <a:t> </a:t>
            </a: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489564" y="727500"/>
            <a:ext cx="9324000" cy="36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" name="직사각형 4"/>
          <p:cNvSpPr/>
          <p:nvPr userDrawn="1"/>
        </p:nvSpPr>
        <p:spPr bwMode="auto">
          <a:xfrm>
            <a:off x="-1" y="72008"/>
            <a:ext cx="203465" cy="6926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" name="Freeform 5"/>
          <p:cNvSpPr>
            <a:spLocks/>
          </p:cNvSpPr>
          <p:nvPr userDrawn="1"/>
        </p:nvSpPr>
        <p:spPr bwMode="auto">
          <a:xfrm>
            <a:off x="203465" y="72008"/>
            <a:ext cx="213031" cy="692696"/>
          </a:xfrm>
          <a:custGeom>
            <a:avLst/>
            <a:gdLst>
              <a:gd name="T0" fmla="*/ 135 w 192"/>
              <a:gd name="T1" fmla="*/ 1207 h 1207"/>
              <a:gd name="T2" fmla="*/ 192 w 192"/>
              <a:gd name="T3" fmla="*/ 1150 h 1207"/>
              <a:gd name="T4" fmla="*/ 192 w 192"/>
              <a:gd name="T5" fmla="*/ 56 h 1207"/>
              <a:gd name="T6" fmla="*/ 135 w 192"/>
              <a:gd name="T7" fmla="*/ 0 h 1207"/>
              <a:gd name="T8" fmla="*/ 0 w 192"/>
              <a:gd name="T9" fmla="*/ 0 h 1207"/>
              <a:gd name="T10" fmla="*/ 0 w 192"/>
              <a:gd name="T11" fmla="*/ 1207 h 1207"/>
              <a:gd name="T12" fmla="*/ 135 w 192"/>
              <a:gd name="T1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5070" tIns="47535" rIns="95070" bIns="47535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69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1186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>
                <a:solidFill>
                  <a:prstClr val="black"/>
                </a:solidFill>
              </a:rPr>
              <a:pPr/>
              <a:t>11/10/2021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273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본문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/>
          <p:cNvSpPr txBox="1">
            <a:spLocks noChangeArrowheads="1"/>
          </p:cNvSpPr>
          <p:nvPr userDrawn="1"/>
        </p:nvSpPr>
        <p:spPr bwMode="auto">
          <a:xfrm>
            <a:off x="17667" y="6629120"/>
            <a:ext cx="5969189" cy="195819"/>
          </a:xfrm>
          <a:prstGeom prst="rect">
            <a:avLst/>
          </a:prstGeom>
          <a:noFill/>
          <a:ln>
            <a:noFill/>
          </a:ln>
        </p:spPr>
        <p:txBody>
          <a:bodyPr wrap="none" lIns="61774" tIns="15442" rIns="61774" bIns="15442" anchor="ctr"/>
          <a:lstStyle>
            <a:lvl1pPr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defTabSz="894253" eaLnBrk="1" hangingPunct="1">
              <a:lnSpc>
                <a:spcPct val="80000"/>
              </a:lnSpc>
              <a:defRPr/>
            </a:pPr>
            <a:r>
              <a:rPr lang="en-US" altLang="ko-KR" sz="686" b="0" dirty="0">
                <a:solidFill>
                  <a:prstClr val="white">
                    <a:lumMod val="50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The design and technical information shown on this document is the property of MIC.</a:t>
            </a:r>
          </a:p>
          <a:p>
            <a:pPr defTabSz="894253" eaLnBrk="1" hangingPunct="1">
              <a:lnSpc>
                <a:spcPct val="80000"/>
              </a:lnSpc>
              <a:defRPr/>
            </a:pPr>
            <a:r>
              <a:rPr lang="en-US" altLang="ko-KR" sz="686" b="0" dirty="0">
                <a:solidFill>
                  <a:prstClr val="white">
                    <a:lumMod val="50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It is not to be copied, reproduced, disclosed or used by others, either in whole or in part, without prior written approval of MIC.</a:t>
            </a:r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9057466" y="6584429"/>
            <a:ext cx="800009" cy="260612"/>
          </a:xfrm>
          <a:prstGeom prst="rect">
            <a:avLst/>
          </a:prstGeom>
        </p:spPr>
        <p:txBody>
          <a:bodyPr vert="horz" wrap="none" lIns="31545" tIns="15771" rIns="94632" bIns="15771" numCol="1" anchor="ctr" anchorCtr="0" compatLnSpc="1">
            <a:prstTxWarp prst="textNoShape">
              <a:avLst/>
            </a:prstTxWarp>
          </a:bodyPr>
          <a:lstStyle>
            <a:lvl1pPr algn="r" defTabSz="893464" eaLnBrk="1" latinLnBrk="1" hangingPunct="1">
              <a:lnSpc>
                <a:spcPct val="90000"/>
              </a:lnSpc>
              <a:spcBef>
                <a:spcPct val="50000"/>
              </a:spcBef>
              <a:defRPr kumimoji="0" sz="1175">
                <a:solidFill>
                  <a:srgbClr val="A6A6A6"/>
                </a:solidFill>
                <a:latin typeface="현대하모니 L" pitchFamily="18" charset="-127"/>
                <a:ea typeface="현대하모니 L" pitchFamily="18" charset="-127"/>
              </a:defRPr>
            </a:lvl1pPr>
          </a:lstStyle>
          <a:p>
            <a:pPr>
              <a:defRPr/>
            </a:pPr>
            <a:r>
              <a:rPr lang="ko-KR" altLang="en-US" dirty="0"/>
              <a:t> </a:t>
            </a:r>
            <a:fld id="{3FC8AD1C-2798-4D75-946D-173F797C2D8F}" type="slidenum">
              <a:rPr lang="ko-KR" altLang="en-US">
                <a:solidFill>
                  <a:srgbClr val="7F7F7F"/>
                </a:solidFill>
                <a:latin typeface="현대하모니 M" pitchFamily="18" charset="-127"/>
                <a:ea typeface="현대하모니 M" pitchFamily="18" charset="-127"/>
              </a:rPr>
              <a:pPr>
                <a:defRPr/>
              </a:pPr>
              <a:t>‹#›</a:t>
            </a:fld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00323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2095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216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9789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7"/>
          <p:cNvSpPr txBox="1">
            <a:spLocks noChangeArrowheads="1"/>
          </p:cNvSpPr>
          <p:nvPr userDrawn="1"/>
        </p:nvSpPr>
        <p:spPr bwMode="auto">
          <a:xfrm>
            <a:off x="17667" y="6629120"/>
            <a:ext cx="5969189" cy="195819"/>
          </a:xfrm>
          <a:prstGeom prst="rect">
            <a:avLst/>
          </a:prstGeom>
          <a:noFill/>
          <a:ln>
            <a:noFill/>
          </a:ln>
        </p:spPr>
        <p:txBody>
          <a:bodyPr wrap="none" lIns="61774" tIns="15442" rIns="61774" bIns="15442" anchor="ctr"/>
          <a:lstStyle>
            <a:lvl1pPr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 b="1">
                <a:solidFill>
                  <a:srgbClr val="FFCCCC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The design and technical information shown on this document is the property of MIC.</a:t>
            </a:r>
          </a:p>
          <a:p>
            <a:pPr defTabSz="894253" eaLnBrk="1" fontAlgn="auto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686" b="0" dirty="0">
                <a:solidFill>
                  <a:schemeClr val="bg1">
                    <a:lumMod val="50000"/>
                  </a:scheme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Arial" charset="0"/>
              </a:rPr>
              <a:t>It is not to be copied, reproduced, disclosed or used by others, either in whole or in part, without prior written approval of MIC.</a:t>
            </a:r>
          </a:p>
        </p:txBody>
      </p:sp>
      <p:sp>
        <p:nvSpPr>
          <p:cNvPr id="8" name="슬라이드 번호 개체 틀 5"/>
          <p:cNvSpPr txBox="1">
            <a:spLocks/>
          </p:cNvSpPr>
          <p:nvPr userDrawn="1"/>
        </p:nvSpPr>
        <p:spPr>
          <a:xfrm>
            <a:off x="9057466" y="6584429"/>
            <a:ext cx="800009" cy="260612"/>
          </a:xfrm>
          <a:prstGeom prst="rect">
            <a:avLst/>
          </a:prstGeom>
        </p:spPr>
        <p:txBody>
          <a:bodyPr vert="horz" wrap="none" lIns="28617" tIns="14307" rIns="85848" bIns="14307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84859" rtl="0" eaLnBrk="1" latinLnBrk="1" hangingPunct="1">
              <a:lnSpc>
                <a:spcPct val="90000"/>
              </a:lnSpc>
              <a:spcBef>
                <a:spcPct val="50000"/>
              </a:spcBef>
              <a:defRPr kumimoji="0" sz="1295" kern="1200">
                <a:solidFill>
                  <a:srgbClr val="A6A6A6"/>
                </a:solidFill>
                <a:latin typeface="현대하모니 L" pitchFamily="18" charset="-127"/>
                <a:ea typeface="현대하모니 L" pitchFamily="18" charset="-127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1175" dirty="0"/>
              <a:t> </a:t>
            </a:r>
            <a:fld id="{3FC8AD1C-2798-4D75-946D-173F797C2D8F}" type="slidenum">
              <a:rPr lang="ko-KR" altLang="en-US" sz="1175" smtClean="0">
                <a:solidFill>
                  <a:srgbClr val="7F7F7F"/>
                </a:solidFill>
                <a:latin typeface="현대하모니 M" pitchFamily="18" charset="-127"/>
                <a:ea typeface="현대하모니 M" pitchFamily="18" charset="-127"/>
              </a:rPr>
              <a:pPr>
                <a:defRPr/>
              </a:pPr>
              <a:t>‹#›</a:t>
            </a:fld>
            <a:r>
              <a:rPr lang="ko-KR" altLang="en-US" sz="1175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6777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33" r:id="rId3"/>
    <p:sldLayoutId id="2147483734" r:id="rId4"/>
    <p:sldLayoutId id="2147483735" r:id="rId5"/>
    <p:sldLayoutId id="2147483736" r:id="rId6"/>
  </p:sldLayoutIdLst>
  <p:hf hdr="0" ftr="0" dt="0"/>
  <p:txStyles>
    <p:titleStyle>
      <a:lvl1pPr algn="ctr" defTabSz="414772" rtl="0" eaLnBrk="1" latinLnBrk="0" hangingPunct="1">
        <a:spcBef>
          <a:spcPct val="0"/>
        </a:spcBef>
        <a:buNone/>
        <a:defRPr sz="399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1079" indent="-311079" algn="l" defTabSz="414772" rtl="0" eaLnBrk="1" latinLnBrk="0" hangingPunct="1">
        <a:spcBef>
          <a:spcPct val="20000"/>
        </a:spcBef>
        <a:buFont typeface="Arial"/>
        <a:buChar char="•"/>
        <a:defRPr sz="2903" kern="1200">
          <a:solidFill>
            <a:schemeClr val="tx1"/>
          </a:solidFill>
          <a:latin typeface="+mn-lt"/>
          <a:ea typeface="+mn-ea"/>
          <a:cs typeface="+mn-cs"/>
        </a:defRPr>
      </a:lvl1pPr>
      <a:lvl2pPr marL="674004" indent="-259232" algn="l" defTabSz="414772" rtl="0" eaLnBrk="1" latinLnBrk="0" hangingPunct="1">
        <a:spcBef>
          <a:spcPct val="20000"/>
        </a:spcBef>
        <a:buFont typeface="Arial"/>
        <a:buChar char="–"/>
        <a:defRPr sz="2540" kern="1200">
          <a:solidFill>
            <a:schemeClr val="tx1"/>
          </a:solidFill>
          <a:latin typeface="+mn-lt"/>
          <a:ea typeface="+mn-ea"/>
          <a:cs typeface="+mn-cs"/>
        </a:defRPr>
      </a:lvl2pPr>
      <a:lvl3pPr marL="1036930" indent="-207386" algn="l" defTabSz="414772" rtl="0" eaLnBrk="1" latinLnBrk="0" hangingPunct="1">
        <a:spcBef>
          <a:spcPct val="20000"/>
        </a:spcBef>
        <a:buFont typeface="Arial"/>
        <a:buChar char="•"/>
        <a:defRPr sz="2177" kern="1200">
          <a:solidFill>
            <a:schemeClr val="tx1"/>
          </a:solidFill>
          <a:latin typeface="+mn-lt"/>
          <a:ea typeface="+mn-ea"/>
          <a:cs typeface="+mn-cs"/>
        </a:defRPr>
      </a:lvl3pPr>
      <a:lvl4pPr marL="1451701" indent="-207386" algn="l" defTabSz="414772" rtl="0" eaLnBrk="1" latinLnBrk="0" hangingPunct="1">
        <a:spcBef>
          <a:spcPct val="20000"/>
        </a:spcBef>
        <a:buFont typeface="Arial"/>
        <a:buChar char="–"/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66473" indent="-207386" algn="l" defTabSz="414772" rtl="0" eaLnBrk="1" latinLnBrk="0" hangingPunct="1">
        <a:spcBef>
          <a:spcPct val="20000"/>
        </a:spcBef>
        <a:buFont typeface="Arial"/>
        <a:buChar char="»"/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1245" indent="-207386" algn="l" defTabSz="414772" rtl="0" eaLnBrk="1" latinLnBrk="0" hangingPunct="1">
        <a:spcBef>
          <a:spcPct val="20000"/>
        </a:spcBef>
        <a:buFont typeface="Arial"/>
        <a:buChar char="•"/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696017" indent="-207386" algn="l" defTabSz="414772" rtl="0" eaLnBrk="1" latinLnBrk="0" hangingPunct="1">
        <a:spcBef>
          <a:spcPct val="20000"/>
        </a:spcBef>
        <a:buFont typeface="Arial"/>
        <a:buChar char="•"/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110789" indent="-207386" algn="l" defTabSz="414772" rtl="0" eaLnBrk="1" latinLnBrk="0" hangingPunct="1">
        <a:spcBef>
          <a:spcPct val="20000"/>
        </a:spcBef>
        <a:buFont typeface="Arial"/>
        <a:buChar char="•"/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525561" indent="-207386" algn="l" defTabSz="414772" rtl="0" eaLnBrk="1" latinLnBrk="0" hangingPunct="1">
        <a:spcBef>
          <a:spcPct val="20000"/>
        </a:spcBef>
        <a:buFont typeface="Arial"/>
        <a:buChar char="•"/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72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544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316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9087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859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631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403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8175" algn="l" defTabSz="414772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 bwMode="auto">
          <a:xfrm>
            <a:off x="489564" y="727500"/>
            <a:ext cx="9324000" cy="36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 userDrawn="1"/>
        </p:nvSpPr>
        <p:spPr bwMode="auto">
          <a:xfrm>
            <a:off x="-1" y="72008"/>
            <a:ext cx="203465" cy="6926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Freeform 5"/>
          <p:cNvSpPr>
            <a:spLocks/>
          </p:cNvSpPr>
          <p:nvPr userDrawn="1"/>
        </p:nvSpPr>
        <p:spPr bwMode="auto">
          <a:xfrm>
            <a:off x="203465" y="72008"/>
            <a:ext cx="213031" cy="692696"/>
          </a:xfrm>
          <a:custGeom>
            <a:avLst/>
            <a:gdLst>
              <a:gd name="T0" fmla="*/ 135 w 192"/>
              <a:gd name="T1" fmla="*/ 1207 h 1207"/>
              <a:gd name="T2" fmla="*/ 192 w 192"/>
              <a:gd name="T3" fmla="*/ 1150 h 1207"/>
              <a:gd name="T4" fmla="*/ 192 w 192"/>
              <a:gd name="T5" fmla="*/ 56 h 1207"/>
              <a:gd name="T6" fmla="*/ 135 w 192"/>
              <a:gd name="T7" fmla="*/ 0 h 1207"/>
              <a:gd name="T8" fmla="*/ 0 w 192"/>
              <a:gd name="T9" fmla="*/ 0 h 1207"/>
              <a:gd name="T10" fmla="*/ 0 w 192"/>
              <a:gd name="T11" fmla="*/ 1207 h 1207"/>
              <a:gd name="T12" fmla="*/ 135 w 192"/>
              <a:gd name="T1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5070" tIns="47535" rIns="95070" bIns="47535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7"/>
          <p:cNvSpPr>
            <a:spLocks noChangeArrowheads="1"/>
          </p:cNvSpPr>
          <p:nvPr userDrawn="1"/>
        </p:nvSpPr>
        <p:spPr bwMode="auto">
          <a:xfrm>
            <a:off x="5" y="-194190"/>
            <a:ext cx="192061" cy="388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5070" tIns="47535" rIns="95070" bIns="47535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90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</p:sldLayoutIdLst>
  <p:hf hdr="0" ftr="0" dt="0"/>
  <p:txStyles>
    <p:titleStyle>
      <a:lvl1pPr algn="ctr" defTabSz="950809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553" indent="-356553" algn="l" defTabSz="950809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532" indent="-297128" algn="l" defTabSz="950809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511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914" indent="-237701" algn="l" defTabSz="950809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318" indent="-237701" algn="l" defTabSz="950809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723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126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531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0934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04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0809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212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615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021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424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27828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233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 bwMode="auto">
          <a:xfrm>
            <a:off x="489564" y="727500"/>
            <a:ext cx="9324000" cy="36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 userDrawn="1"/>
        </p:nvSpPr>
        <p:spPr bwMode="auto">
          <a:xfrm>
            <a:off x="-1" y="72008"/>
            <a:ext cx="203465" cy="6926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Freeform 5"/>
          <p:cNvSpPr>
            <a:spLocks/>
          </p:cNvSpPr>
          <p:nvPr userDrawn="1"/>
        </p:nvSpPr>
        <p:spPr bwMode="auto">
          <a:xfrm>
            <a:off x="203465" y="72008"/>
            <a:ext cx="213031" cy="692696"/>
          </a:xfrm>
          <a:custGeom>
            <a:avLst/>
            <a:gdLst>
              <a:gd name="T0" fmla="*/ 135 w 192"/>
              <a:gd name="T1" fmla="*/ 1207 h 1207"/>
              <a:gd name="T2" fmla="*/ 192 w 192"/>
              <a:gd name="T3" fmla="*/ 1150 h 1207"/>
              <a:gd name="T4" fmla="*/ 192 w 192"/>
              <a:gd name="T5" fmla="*/ 56 h 1207"/>
              <a:gd name="T6" fmla="*/ 135 w 192"/>
              <a:gd name="T7" fmla="*/ 0 h 1207"/>
              <a:gd name="T8" fmla="*/ 0 w 192"/>
              <a:gd name="T9" fmla="*/ 0 h 1207"/>
              <a:gd name="T10" fmla="*/ 0 w 192"/>
              <a:gd name="T11" fmla="*/ 1207 h 1207"/>
              <a:gd name="T12" fmla="*/ 135 w 192"/>
              <a:gd name="T1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5070" tIns="47535" rIns="95070" bIns="47535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10" name="Rectangle 7"/>
          <p:cNvSpPr>
            <a:spLocks noChangeArrowheads="1"/>
          </p:cNvSpPr>
          <p:nvPr userDrawn="1"/>
        </p:nvSpPr>
        <p:spPr bwMode="auto">
          <a:xfrm>
            <a:off x="5" y="-194190"/>
            <a:ext cx="192061" cy="388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5070" tIns="47535" rIns="95070" bIns="47535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395" y="188640"/>
            <a:ext cx="1321015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69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50809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553" indent="-356553" algn="l" defTabSz="950809" rtl="0" eaLnBrk="1" latinLnBrk="1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532" indent="-297128" algn="l" defTabSz="950809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511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914" indent="-237701" algn="l" defTabSz="950809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318" indent="-237701" algn="l" defTabSz="950809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723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126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531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0934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04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0809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212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615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021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424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27828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233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 bwMode="auto">
          <a:xfrm>
            <a:off x="488950" y="727075"/>
            <a:ext cx="9324975" cy="3651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직사각형 7"/>
          <p:cNvSpPr/>
          <p:nvPr userDrawn="1"/>
        </p:nvSpPr>
        <p:spPr bwMode="auto">
          <a:xfrm>
            <a:off x="0" y="71438"/>
            <a:ext cx="203200" cy="6937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070" tIns="47535" rIns="95070" bIns="47535"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28" name="Freeform 5"/>
          <p:cNvSpPr>
            <a:spLocks/>
          </p:cNvSpPr>
          <p:nvPr userDrawn="1"/>
        </p:nvSpPr>
        <p:spPr bwMode="auto">
          <a:xfrm>
            <a:off x="203200" y="71438"/>
            <a:ext cx="212725" cy="693737"/>
          </a:xfrm>
          <a:custGeom>
            <a:avLst/>
            <a:gdLst>
              <a:gd name="T0" fmla="*/ 149787 w 192"/>
              <a:gd name="T1" fmla="*/ 692696 h 1207"/>
              <a:gd name="T2" fmla="*/ 213031 w 192"/>
              <a:gd name="T3" fmla="*/ 659984 h 1207"/>
              <a:gd name="T4" fmla="*/ 213031 w 192"/>
              <a:gd name="T5" fmla="*/ 32138 h 1207"/>
              <a:gd name="T6" fmla="*/ 149787 w 192"/>
              <a:gd name="T7" fmla="*/ 0 h 1207"/>
              <a:gd name="T8" fmla="*/ 0 w 192"/>
              <a:gd name="T9" fmla="*/ 0 h 1207"/>
              <a:gd name="T10" fmla="*/ 0 w 192"/>
              <a:gd name="T11" fmla="*/ 692696 h 1207"/>
              <a:gd name="T12" fmla="*/ 149787 w 192"/>
              <a:gd name="T13" fmla="*/ 692696 h 120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2" h="1207">
                <a:moveTo>
                  <a:pt x="135" y="1207"/>
                </a:moveTo>
                <a:cubicBezTo>
                  <a:pt x="167" y="1207"/>
                  <a:pt x="192" y="1181"/>
                  <a:pt x="192" y="1150"/>
                </a:cubicBezTo>
                <a:cubicBezTo>
                  <a:pt x="192" y="56"/>
                  <a:pt x="192" y="56"/>
                  <a:pt x="192" y="56"/>
                </a:cubicBezTo>
                <a:cubicBezTo>
                  <a:pt x="192" y="25"/>
                  <a:pt x="167" y="0"/>
                  <a:pt x="13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07"/>
                  <a:pt x="0" y="1207"/>
                  <a:pt x="0" y="1207"/>
                </a:cubicBezTo>
                <a:lnTo>
                  <a:pt x="135" y="120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5070" tIns="47535" rIns="95070" bIns="47535"/>
          <a:lstStyle/>
          <a:p>
            <a:pPr defTabSz="949325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dirty="0" smtClean="0">
              <a:solidFill>
                <a:prstClr val="black"/>
              </a:solidFill>
              <a:ea typeface="굴림" charset="-127"/>
            </a:endParaRPr>
          </a:p>
        </p:txBody>
      </p:sp>
      <p:sp>
        <p:nvSpPr>
          <p:cNvPr id="1029" name="Rectangle 7"/>
          <p:cNvSpPr>
            <a:spLocks noChangeArrowheads="1"/>
          </p:cNvSpPr>
          <p:nvPr userDrawn="1"/>
        </p:nvSpPr>
        <p:spPr bwMode="auto">
          <a:xfrm>
            <a:off x="0" y="-193675"/>
            <a:ext cx="192088" cy="38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5070" tIns="47535" rIns="95070" bIns="47535" anchor="ctr">
            <a:spAutoFit/>
          </a:bodyPr>
          <a:lstStyle>
            <a:lvl1pPr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94932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94932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94932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949325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49325" fontAlgn="base">
              <a:spcBef>
                <a:spcPct val="0"/>
              </a:spcBef>
              <a:spcAft>
                <a:spcPct val="0"/>
              </a:spcAft>
            </a:pPr>
            <a:endParaRPr lang="ko-KR" altLang="en-US" dirty="0" smtClean="0">
              <a:solidFill>
                <a:prstClr val="black"/>
              </a:solidFill>
            </a:endParaRPr>
          </a:p>
        </p:txBody>
      </p:sp>
      <p:pic>
        <p:nvPicPr>
          <p:cNvPr id="1030" name="그림 2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013" y="188913"/>
            <a:ext cx="1320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082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49325" rtl="0" fontAlgn="base" latinLnBrk="1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49325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defTabSz="949325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defTabSz="949325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defTabSz="949325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defTabSz="949325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defTabSz="949325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defTabSz="949325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defTabSz="949325" rtl="0" fontAlgn="base" latinLnBrk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55600" indent="-355600" algn="l" defTabSz="949325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1525" indent="-296863" algn="l" defTabSz="949325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7450" indent="-236538" algn="l" defTabSz="949325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700" indent="-236538" algn="l" defTabSz="949325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363" indent="-236538" algn="l" defTabSz="949325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4723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0126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5531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0934" indent="-237701" algn="l" defTabSz="950809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04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0809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212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1615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7021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2424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27828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3233" algn="l" defTabSz="950809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8.png"/><Relationship Id="rId3" Type="http://schemas.openxmlformats.org/officeDocument/2006/relationships/image" Target="../media/image4.png"/><Relationship Id="rId21" Type="http://schemas.openxmlformats.org/officeDocument/2006/relationships/image" Target="../media/image20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microsoft.com/office/2007/relationships/hdphoto" Target="../media/hdphoto1.wdp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20" Type="http://schemas.microsoft.com/office/2007/relationships/hdphoto" Target="../media/hdphoto2.wdp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19" Type="http://schemas.openxmlformats.org/officeDocument/2006/relationships/image" Target="../media/image19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jpe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2.png"/><Relationship Id="rId7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24.png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26" Type="http://schemas.openxmlformats.org/officeDocument/2006/relationships/chart" Target="../charts/chart1.xml"/><Relationship Id="rId3" Type="http://schemas.openxmlformats.org/officeDocument/2006/relationships/image" Target="../media/image37.png"/><Relationship Id="rId21" Type="http://schemas.microsoft.com/office/2007/relationships/hdphoto" Target="../media/hdphoto4.wdp"/><Relationship Id="rId7" Type="http://schemas.openxmlformats.org/officeDocument/2006/relationships/image" Target="../media/image40.png"/><Relationship Id="rId12" Type="http://schemas.openxmlformats.org/officeDocument/2006/relationships/image" Target="../media/image45.jpeg"/><Relationship Id="rId17" Type="http://schemas.openxmlformats.org/officeDocument/2006/relationships/image" Target="../media/image50.png"/><Relationship Id="rId25" Type="http://schemas.openxmlformats.org/officeDocument/2006/relationships/image" Target="../media/image57.png"/><Relationship Id="rId2" Type="http://schemas.openxmlformats.org/officeDocument/2006/relationships/image" Target="../media/image36.png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24" Type="http://schemas.openxmlformats.org/officeDocument/2006/relationships/image" Target="../media/image56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23" Type="http://schemas.openxmlformats.org/officeDocument/2006/relationships/image" Target="../media/image55.jpeg"/><Relationship Id="rId10" Type="http://schemas.openxmlformats.org/officeDocument/2006/relationships/image" Target="../media/image43.png"/><Relationship Id="rId19" Type="http://schemas.openxmlformats.org/officeDocument/2006/relationships/image" Target="../media/image52.png"/><Relationship Id="rId4" Type="http://schemas.microsoft.com/office/2007/relationships/hdphoto" Target="../media/hdphoto3.wdp"/><Relationship Id="rId9" Type="http://schemas.openxmlformats.org/officeDocument/2006/relationships/image" Target="../media/image42.png"/><Relationship Id="rId14" Type="http://schemas.openxmlformats.org/officeDocument/2006/relationships/image" Target="../media/image47.png"/><Relationship Id="rId22" Type="http://schemas.openxmlformats.org/officeDocument/2006/relationships/image" Target="../media/image5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8.png"/><Relationship Id="rId18" Type="http://schemas.openxmlformats.org/officeDocument/2006/relationships/image" Target="../media/image73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microsoft.com/office/2007/relationships/hdphoto" Target="../media/hdphoto5.wdp"/><Relationship Id="rId17" Type="http://schemas.openxmlformats.org/officeDocument/2006/relationships/image" Target="../media/image72.png"/><Relationship Id="rId2" Type="http://schemas.openxmlformats.org/officeDocument/2006/relationships/image" Target="../media/image58.png"/><Relationship Id="rId16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5" Type="http://schemas.openxmlformats.org/officeDocument/2006/relationships/image" Target="../media/image70.png"/><Relationship Id="rId10" Type="http://schemas.openxmlformats.org/officeDocument/2006/relationships/image" Target="../media/image66.png"/><Relationship Id="rId19" Type="http://schemas.openxmlformats.org/officeDocument/2006/relationships/image" Target="../media/image74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6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1.png"/><Relationship Id="rId18" Type="http://schemas.openxmlformats.org/officeDocument/2006/relationships/image" Target="../media/image86.png"/><Relationship Id="rId3" Type="http://schemas.openxmlformats.org/officeDocument/2006/relationships/image" Target="../media/image59.png"/><Relationship Id="rId7" Type="http://schemas.microsoft.com/office/2007/relationships/hdphoto" Target="../media/hdphoto6.wdp"/><Relationship Id="rId12" Type="http://schemas.openxmlformats.org/officeDocument/2006/relationships/image" Target="../media/image80.png"/><Relationship Id="rId17" Type="http://schemas.openxmlformats.org/officeDocument/2006/relationships/image" Target="../media/image85.png"/><Relationship Id="rId2" Type="http://schemas.openxmlformats.org/officeDocument/2006/relationships/image" Target="../media/image58.png"/><Relationship Id="rId16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11" Type="http://schemas.openxmlformats.org/officeDocument/2006/relationships/image" Target="../media/image79.png"/><Relationship Id="rId5" Type="http://schemas.openxmlformats.org/officeDocument/2006/relationships/image" Target="../media/image75.png"/><Relationship Id="rId15" Type="http://schemas.openxmlformats.org/officeDocument/2006/relationships/image" Target="../media/image83.jpeg"/><Relationship Id="rId10" Type="http://schemas.openxmlformats.org/officeDocument/2006/relationships/image" Target="../media/image78.png"/><Relationship Id="rId4" Type="http://schemas.openxmlformats.org/officeDocument/2006/relationships/image" Target="../media/image60.png"/><Relationship Id="rId9" Type="http://schemas.microsoft.com/office/2007/relationships/hdphoto" Target="../media/hdphoto7.wdp"/><Relationship Id="rId14" Type="http://schemas.openxmlformats.org/officeDocument/2006/relationships/image" Target="../media/image8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88.png"/><Relationship Id="rId7" Type="http://schemas.openxmlformats.org/officeDocument/2006/relationships/image" Target="../media/image80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10" Type="http://schemas.openxmlformats.org/officeDocument/2006/relationships/image" Target="../media/image90.png"/><Relationship Id="rId4" Type="http://schemas.openxmlformats.org/officeDocument/2006/relationships/image" Target="../media/image89.png"/><Relationship Id="rId9" Type="http://schemas.openxmlformats.org/officeDocument/2006/relationships/image" Target="../media/image8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2744" y="2292828"/>
            <a:ext cx="5563256" cy="45651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46076" y="1545782"/>
            <a:ext cx="6451140" cy="1674985"/>
          </a:xfrm>
          <a:prstGeom prst="rect">
            <a:avLst/>
          </a:prstGeom>
          <a:noFill/>
          <a:effectLst/>
        </p:spPr>
        <p:txBody>
          <a:bodyPr wrap="none" lIns="83986" tIns="41993" rIns="83986" bIns="41993" rtlCol="0">
            <a:spAutoFit/>
          </a:bodyPr>
          <a:lstStyle/>
          <a:p>
            <a:pPr defTabSz="839852" latinLnBrk="0">
              <a:lnSpc>
                <a:spcPts val="6246"/>
              </a:lnSpc>
            </a:pPr>
            <a:r>
              <a:rPr lang="en-US" altLang="ko-KR" sz="5900" b="1" spc="-276" dirty="0" smtClean="0">
                <a:solidFill>
                  <a:srgbClr val="005BAC"/>
                </a:solidFill>
                <a:latin typeface="맑은 고딕"/>
              </a:rPr>
              <a:t>MNEXS </a:t>
            </a:r>
            <a:r>
              <a:rPr lang="en-US" altLang="ko-KR" sz="5900" b="1" spc="-276" dirty="0">
                <a:solidFill>
                  <a:srgbClr val="005BAC"/>
                </a:solidFill>
                <a:latin typeface="맑은 고딕"/>
              </a:rPr>
              <a:t>COMPANY</a:t>
            </a:r>
          </a:p>
          <a:p>
            <a:pPr defTabSz="839852" latinLnBrk="0">
              <a:lnSpc>
                <a:spcPts val="6246"/>
              </a:lnSpc>
            </a:pPr>
            <a:r>
              <a:rPr lang="en-US" altLang="ko-KR" sz="5900" b="1" spc="-276" dirty="0">
                <a:solidFill>
                  <a:srgbClr val="005BAC"/>
                </a:solidFill>
                <a:latin typeface="맑은 고딕"/>
              </a:rPr>
              <a:t>INTRODUCTION</a:t>
            </a:r>
            <a:endParaRPr lang="ko-KR" altLang="en-US" sz="5900" b="1" spc="-276" dirty="0">
              <a:solidFill>
                <a:srgbClr val="005BAC"/>
              </a:solidFill>
              <a:latin typeface="맑은 고딕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2551" y="3329383"/>
            <a:ext cx="4977536" cy="315641"/>
          </a:xfrm>
          <a:prstGeom prst="rect">
            <a:avLst/>
          </a:prstGeom>
          <a:noFill/>
          <a:effectLst>
            <a:outerShdw sx="1000" sy="1000" algn="ctr" rotWithShape="0">
              <a:schemeClr val="tx1"/>
            </a:outerShdw>
          </a:effectLst>
        </p:spPr>
        <p:txBody>
          <a:bodyPr wrap="none" lIns="83986" tIns="41993" rIns="83986" bIns="41993" rtlCol="0">
            <a:spAutoFit/>
          </a:bodyPr>
          <a:lstStyle/>
          <a:p>
            <a:pPr defTabSz="839852" latinLnBrk="0"/>
            <a:r>
              <a:rPr lang="en-US" altLang="ko-KR" sz="1500" b="1" dirty="0">
                <a:solidFill>
                  <a:prstClr val="black">
                    <a:lumMod val="50000"/>
                    <a:lumOff val="50000"/>
                  </a:prstClr>
                </a:solidFill>
                <a:latin typeface="맑은 고딕"/>
              </a:rPr>
              <a:t>MILESTONE </a:t>
            </a:r>
            <a:r>
              <a:rPr lang="en-US" altLang="ko-KR" sz="1300" b="1" dirty="0">
                <a:solidFill>
                  <a:prstClr val="black">
                    <a:lumMod val="50000"/>
                    <a:lumOff val="50000"/>
                  </a:prstClr>
                </a:solidFill>
                <a:latin typeface="맑은 고딕"/>
              </a:rPr>
              <a:t>/</a:t>
            </a:r>
            <a:r>
              <a:rPr lang="en-US" altLang="ko-KR" sz="1500" b="1" dirty="0">
                <a:solidFill>
                  <a:prstClr val="black">
                    <a:lumMod val="50000"/>
                    <a:lumOff val="50000"/>
                  </a:prstClr>
                </a:solidFill>
                <a:latin typeface="맑은 고딕"/>
              </a:rPr>
              <a:t> LOCATION / PRODUCT / R&amp;D CENTER</a:t>
            </a:r>
            <a:endParaRPr lang="ko-KR" altLang="en-US" sz="1500" b="1" dirty="0">
              <a:solidFill>
                <a:prstClr val="black">
                  <a:lumMod val="50000"/>
                  <a:lumOff val="50000"/>
                </a:prstClr>
              </a:solidFill>
              <a:latin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05207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그림 67" descr="milestone_이미지_최종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841" y="1584135"/>
            <a:ext cx="9161040" cy="400385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081" y="4918271"/>
            <a:ext cx="198741" cy="667793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회사 연혁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1169206" y="2773990"/>
            <a:ext cx="1097020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회사 설립</a:t>
            </a:r>
            <a:endParaRPr lang="en-US" altLang="zh-CN" sz="816" spc="18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216" name="TextBox 215"/>
          <p:cNvSpPr txBox="1"/>
          <p:nvPr/>
        </p:nvSpPr>
        <p:spPr>
          <a:xfrm>
            <a:off x="1084827" y="247802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1957</a:t>
            </a:r>
          </a:p>
        </p:txBody>
      </p:sp>
      <p:sp>
        <p:nvSpPr>
          <p:cNvPr id="264" name="TextBox 263"/>
          <p:cNvSpPr txBox="1"/>
          <p:nvPr/>
        </p:nvSpPr>
        <p:spPr>
          <a:xfrm>
            <a:off x="258316" y="1879426"/>
            <a:ext cx="849913" cy="259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89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PRODUCT</a:t>
            </a:r>
          </a:p>
        </p:txBody>
      </p:sp>
      <p:sp>
        <p:nvSpPr>
          <p:cNvPr id="265" name="TextBox 264"/>
          <p:cNvSpPr txBox="1"/>
          <p:nvPr/>
        </p:nvSpPr>
        <p:spPr>
          <a:xfrm>
            <a:off x="338357" y="2549603"/>
            <a:ext cx="635110" cy="259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89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PLANT</a:t>
            </a:r>
          </a:p>
        </p:txBody>
      </p:sp>
      <p:sp>
        <p:nvSpPr>
          <p:cNvPr id="345" name="TextBox 344"/>
          <p:cNvSpPr txBox="1"/>
          <p:nvPr/>
        </p:nvSpPr>
        <p:spPr>
          <a:xfrm>
            <a:off x="2022681" y="2004311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1972</a:t>
            </a:r>
          </a:p>
        </p:txBody>
      </p:sp>
      <p:sp>
        <p:nvSpPr>
          <p:cNvPr id="377" name="TextBox 61"/>
          <p:cNvSpPr txBox="1"/>
          <p:nvPr/>
        </p:nvSpPr>
        <p:spPr>
          <a:xfrm>
            <a:off x="2089984" y="1636686"/>
            <a:ext cx="1113711" cy="397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endParaRPr lang="en-US" altLang="zh-CN" sz="816" spc="18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Water Pump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Brake Disc, Drum </a:t>
            </a:r>
            <a:r>
              <a:rPr lang="ko-KR" altLang="en-US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양산</a:t>
            </a:r>
            <a:endParaRPr lang="en-US" altLang="zh-CN" sz="816" spc="18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79" name="TextBox 61"/>
          <p:cNvSpPr txBox="1"/>
          <p:nvPr/>
        </p:nvSpPr>
        <p:spPr>
          <a:xfrm>
            <a:off x="3042970" y="2773990"/>
            <a:ext cx="793053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안산공장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80" name="TextBox 379"/>
          <p:cNvSpPr txBox="1"/>
          <p:nvPr/>
        </p:nvSpPr>
        <p:spPr>
          <a:xfrm>
            <a:off x="2958590" y="247802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1979</a:t>
            </a:r>
          </a:p>
        </p:txBody>
      </p:sp>
      <p:sp>
        <p:nvSpPr>
          <p:cNvPr id="384" name="TextBox 383"/>
          <p:cNvSpPr txBox="1"/>
          <p:nvPr/>
        </p:nvSpPr>
        <p:spPr>
          <a:xfrm>
            <a:off x="3889005" y="2004311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1981</a:t>
            </a:r>
          </a:p>
        </p:txBody>
      </p:sp>
      <p:sp>
        <p:nvSpPr>
          <p:cNvPr id="385" name="TextBox 61"/>
          <p:cNvSpPr txBox="1"/>
          <p:nvPr/>
        </p:nvSpPr>
        <p:spPr>
          <a:xfrm>
            <a:off x="3962944" y="1939163"/>
            <a:ext cx="1211840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Engine Oil Pump </a:t>
            </a:r>
            <a:r>
              <a:rPr lang="ko-KR" altLang="en-US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양산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87" name="TextBox 61"/>
          <p:cNvSpPr txBox="1"/>
          <p:nvPr/>
        </p:nvSpPr>
        <p:spPr>
          <a:xfrm>
            <a:off x="4903432" y="2773990"/>
            <a:ext cx="793053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울산공장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388" name="TextBox 387"/>
          <p:cNvSpPr txBox="1"/>
          <p:nvPr/>
        </p:nvSpPr>
        <p:spPr>
          <a:xfrm>
            <a:off x="4812415" y="247802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1986</a:t>
            </a:r>
          </a:p>
        </p:txBody>
      </p:sp>
      <p:sp>
        <p:nvSpPr>
          <p:cNvPr id="396" name="TextBox 395"/>
          <p:cNvSpPr txBox="1"/>
          <p:nvPr/>
        </p:nvSpPr>
        <p:spPr>
          <a:xfrm>
            <a:off x="6692659" y="2004311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1994</a:t>
            </a:r>
          </a:p>
        </p:txBody>
      </p:sp>
      <p:sp>
        <p:nvSpPr>
          <p:cNvPr id="397" name="TextBox 61"/>
          <p:cNvSpPr txBox="1"/>
          <p:nvPr/>
        </p:nvSpPr>
        <p:spPr>
          <a:xfrm>
            <a:off x="6766599" y="1706488"/>
            <a:ext cx="1259254" cy="3209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Auto </a:t>
            </a:r>
          </a:p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Transmission</a:t>
            </a:r>
          </a:p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부품 양산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10" name="TextBox 61"/>
          <p:cNvSpPr txBox="1"/>
          <p:nvPr/>
        </p:nvSpPr>
        <p:spPr>
          <a:xfrm>
            <a:off x="8654177" y="2740632"/>
            <a:ext cx="793053" cy="1154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중국 </a:t>
            </a:r>
            <a:r>
              <a:rPr lang="ko-KR" altLang="en-US" sz="816" spc="-5" dirty="0" err="1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무석공장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11" name="TextBox 410"/>
          <p:cNvSpPr txBox="1"/>
          <p:nvPr/>
        </p:nvSpPr>
        <p:spPr>
          <a:xfrm>
            <a:off x="8569796" y="2444665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2002</a:t>
            </a:r>
          </a:p>
        </p:txBody>
      </p:sp>
      <p:sp>
        <p:nvSpPr>
          <p:cNvPr id="429" name="TextBox 61"/>
          <p:cNvSpPr txBox="1"/>
          <p:nvPr/>
        </p:nvSpPr>
        <p:spPr>
          <a:xfrm>
            <a:off x="5841696" y="2773990"/>
            <a:ext cx="793053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연구소 개설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30" name="TextBox 429"/>
          <p:cNvSpPr txBox="1"/>
          <p:nvPr/>
        </p:nvSpPr>
        <p:spPr>
          <a:xfrm>
            <a:off x="5744044" y="247802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1991</a:t>
            </a:r>
          </a:p>
        </p:txBody>
      </p:sp>
      <p:sp>
        <p:nvSpPr>
          <p:cNvPr id="487" name="TextBox 61"/>
          <p:cNvSpPr txBox="1"/>
          <p:nvPr/>
        </p:nvSpPr>
        <p:spPr>
          <a:xfrm>
            <a:off x="8731068" y="4420617"/>
            <a:ext cx="1097020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아산공장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88" name="TextBox 487"/>
          <p:cNvSpPr txBox="1"/>
          <p:nvPr/>
        </p:nvSpPr>
        <p:spPr>
          <a:xfrm>
            <a:off x="8642759" y="449322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2006</a:t>
            </a:r>
          </a:p>
        </p:txBody>
      </p:sp>
      <p:sp>
        <p:nvSpPr>
          <p:cNvPr id="485" name="TextBox 61"/>
          <p:cNvSpPr txBox="1"/>
          <p:nvPr/>
        </p:nvSpPr>
        <p:spPr>
          <a:xfrm>
            <a:off x="8640482" y="5240680"/>
            <a:ext cx="980839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Aluminum Knuckle &amp; Carrier </a:t>
            </a:r>
            <a:r>
              <a:rPr lang="ko-KR" altLang="en-US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양산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86" name="TextBox 485"/>
          <p:cNvSpPr txBox="1"/>
          <p:nvPr/>
        </p:nvSpPr>
        <p:spPr>
          <a:xfrm>
            <a:off x="8559208" y="495164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2006</a:t>
            </a:r>
          </a:p>
        </p:txBody>
      </p:sp>
      <p:sp>
        <p:nvSpPr>
          <p:cNvPr id="473" name="TextBox 472"/>
          <p:cNvSpPr txBox="1"/>
          <p:nvPr/>
        </p:nvSpPr>
        <p:spPr>
          <a:xfrm>
            <a:off x="1365319" y="495164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2017</a:t>
            </a:r>
          </a:p>
        </p:txBody>
      </p:sp>
      <p:sp>
        <p:nvSpPr>
          <p:cNvPr id="474" name="TextBox 61"/>
          <p:cNvSpPr txBox="1"/>
          <p:nvPr/>
        </p:nvSpPr>
        <p:spPr>
          <a:xfrm>
            <a:off x="1451047" y="5234044"/>
            <a:ext cx="657696" cy="256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Electric 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Oil Pump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91" name="TextBox 61"/>
          <p:cNvSpPr txBox="1"/>
          <p:nvPr/>
        </p:nvSpPr>
        <p:spPr>
          <a:xfrm>
            <a:off x="7718443" y="4106395"/>
            <a:ext cx="834695" cy="397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인도 </a:t>
            </a:r>
            <a:r>
              <a:rPr lang="ko-KR" altLang="en-US" sz="816" spc="-5" dirty="0" err="1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첸나이공장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미국 디트로이트</a:t>
            </a:r>
            <a:endParaRPr lang="en-US" altLang="ko-KR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영업 사무소 개설</a:t>
            </a:r>
            <a:endParaRPr lang="en-US" altLang="ko-KR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92" name="TextBox 491"/>
          <p:cNvSpPr txBox="1"/>
          <p:nvPr/>
        </p:nvSpPr>
        <p:spPr>
          <a:xfrm>
            <a:off x="7647377" y="4483653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2007</a:t>
            </a:r>
          </a:p>
        </p:txBody>
      </p:sp>
      <p:sp>
        <p:nvSpPr>
          <p:cNvPr id="495" name="TextBox 494"/>
          <p:cNvSpPr txBox="1"/>
          <p:nvPr/>
        </p:nvSpPr>
        <p:spPr>
          <a:xfrm>
            <a:off x="6687749" y="495164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2008</a:t>
            </a:r>
          </a:p>
        </p:txBody>
      </p:sp>
      <p:sp>
        <p:nvSpPr>
          <p:cNvPr id="496" name="TextBox 61"/>
          <p:cNvSpPr txBox="1"/>
          <p:nvPr/>
        </p:nvSpPr>
        <p:spPr>
          <a:xfrm>
            <a:off x="6773476" y="5234044"/>
            <a:ext cx="844144" cy="3718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Auto Transmission 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Oil Pump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01" name="TextBox 61"/>
          <p:cNvSpPr txBox="1"/>
          <p:nvPr/>
        </p:nvSpPr>
        <p:spPr>
          <a:xfrm>
            <a:off x="4974915" y="4299466"/>
            <a:ext cx="1097020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중국 베이징공장</a:t>
            </a:r>
            <a:endParaRPr lang="en-US" altLang="zh-CN" sz="816" spc="18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02" name="TextBox 501"/>
          <p:cNvSpPr txBox="1"/>
          <p:nvPr/>
        </p:nvSpPr>
        <p:spPr>
          <a:xfrm>
            <a:off x="4870627" y="449322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2010</a:t>
            </a:r>
          </a:p>
        </p:txBody>
      </p:sp>
      <p:sp>
        <p:nvSpPr>
          <p:cNvPr id="504" name="TextBox 61"/>
          <p:cNvSpPr txBox="1"/>
          <p:nvPr/>
        </p:nvSpPr>
        <p:spPr>
          <a:xfrm>
            <a:off x="4900326" y="5234044"/>
            <a:ext cx="808674" cy="25648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b="1" spc="18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YF </a:t>
            </a:r>
            <a:r>
              <a:rPr lang="ko-KR" altLang="en-US" sz="816" b="1" spc="18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전장</a:t>
            </a:r>
            <a:r>
              <a:rPr lang="en-US" altLang="zh-CN" sz="816" b="1" spc="18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EWP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ko-KR" altLang="en-US" sz="816" b="1" spc="18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양산</a:t>
            </a:r>
            <a:endParaRPr lang="en-US" altLang="zh-CN" sz="816" b="1" spc="18" dirty="0">
              <a:solidFill>
                <a:srgbClr val="0000FF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05" name="TextBox 504"/>
          <p:cNvSpPr txBox="1"/>
          <p:nvPr/>
        </p:nvSpPr>
        <p:spPr>
          <a:xfrm>
            <a:off x="4812415" y="495164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2010</a:t>
            </a:r>
          </a:p>
        </p:txBody>
      </p:sp>
      <p:sp>
        <p:nvSpPr>
          <p:cNvPr id="510" name="TextBox 509"/>
          <p:cNvSpPr txBox="1"/>
          <p:nvPr/>
        </p:nvSpPr>
        <p:spPr>
          <a:xfrm>
            <a:off x="3906871" y="495164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2011</a:t>
            </a:r>
          </a:p>
        </p:txBody>
      </p:sp>
      <p:sp>
        <p:nvSpPr>
          <p:cNvPr id="511" name="TextBox 61"/>
          <p:cNvSpPr txBox="1"/>
          <p:nvPr/>
        </p:nvSpPr>
        <p:spPr>
          <a:xfrm>
            <a:off x="3992598" y="5234044"/>
            <a:ext cx="844144" cy="397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Balance 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Shaft 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Module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16" name="TextBox 515"/>
          <p:cNvSpPr txBox="1"/>
          <p:nvPr/>
        </p:nvSpPr>
        <p:spPr>
          <a:xfrm>
            <a:off x="2965866" y="495164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2014</a:t>
            </a:r>
          </a:p>
        </p:txBody>
      </p:sp>
      <p:sp>
        <p:nvSpPr>
          <p:cNvPr id="517" name="TextBox 61"/>
          <p:cNvSpPr txBox="1"/>
          <p:nvPr/>
        </p:nvSpPr>
        <p:spPr>
          <a:xfrm>
            <a:off x="3049030" y="5234044"/>
            <a:ext cx="844144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LMFC Stack Cooling EWP</a:t>
            </a:r>
          </a:p>
        </p:txBody>
      </p:sp>
      <p:sp>
        <p:nvSpPr>
          <p:cNvPr id="520" name="TextBox 61"/>
          <p:cNvSpPr txBox="1"/>
          <p:nvPr/>
        </p:nvSpPr>
        <p:spPr>
          <a:xfrm>
            <a:off x="2281369" y="4207633"/>
            <a:ext cx="1482997" cy="2055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수원공장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멕시코 </a:t>
            </a:r>
            <a:r>
              <a:rPr lang="ko-KR" altLang="en-US" sz="816" spc="-5" dirty="0" err="1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몬테레이공장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21" name="TextBox 520"/>
          <p:cNvSpPr txBox="1"/>
          <p:nvPr/>
        </p:nvSpPr>
        <p:spPr>
          <a:xfrm>
            <a:off x="2183716" y="449322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2015</a:t>
            </a:r>
          </a:p>
        </p:txBody>
      </p:sp>
      <p:pic>
        <p:nvPicPr>
          <p:cNvPr id="119" name="그림 118" descr="milestone_1972_2이미지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4051" y="1150377"/>
            <a:ext cx="887485" cy="693898"/>
          </a:xfrm>
          <a:prstGeom prst="rect">
            <a:avLst/>
          </a:prstGeom>
        </p:spPr>
      </p:pic>
      <p:pic>
        <p:nvPicPr>
          <p:cNvPr id="120" name="그림 119" descr="milestone_1972이미지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967" y="1123833"/>
            <a:ext cx="887485" cy="693898"/>
          </a:xfrm>
          <a:prstGeom prst="rect">
            <a:avLst/>
          </a:prstGeom>
        </p:spPr>
      </p:pic>
      <p:pic>
        <p:nvPicPr>
          <p:cNvPr id="121" name="그림 120" descr="milestone_1981이미지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3299" y="1123833"/>
            <a:ext cx="887485" cy="693898"/>
          </a:xfrm>
          <a:prstGeom prst="rect">
            <a:avLst/>
          </a:prstGeom>
        </p:spPr>
      </p:pic>
      <p:pic>
        <p:nvPicPr>
          <p:cNvPr id="122" name="그림 121" descr="milestone_1994이미지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8741" y="962420"/>
            <a:ext cx="887485" cy="693898"/>
          </a:xfrm>
          <a:prstGeom prst="rect">
            <a:avLst/>
          </a:prstGeom>
        </p:spPr>
      </p:pic>
      <p:pic>
        <p:nvPicPr>
          <p:cNvPr id="123" name="그림 122" descr="milestone_2006이미지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4298" y="5500011"/>
            <a:ext cx="976079" cy="763167"/>
          </a:xfrm>
          <a:prstGeom prst="rect">
            <a:avLst/>
          </a:prstGeom>
        </p:spPr>
      </p:pic>
      <p:pic>
        <p:nvPicPr>
          <p:cNvPr id="124" name="그림 123" descr="milestone_2008이미지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0276" y="5630178"/>
            <a:ext cx="887345" cy="693788"/>
          </a:xfrm>
          <a:prstGeom prst="rect">
            <a:avLst/>
          </a:prstGeom>
        </p:spPr>
      </p:pic>
      <p:pic>
        <p:nvPicPr>
          <p:cNvPr id="126" name="그림 125" descr="milestone_2011이미지.pn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7541" y="5561438"/>
            <a:ext cx="976079" cy="763167"/>
          </a:xfrm>
          <a:prstGeom prst="rect">
            <a:avLst/>
          </a:prstGeom>
        </p:spPr>
      </p:pic>
      <p:pic>
        <p:nvPicPr>
          <p:cNvPr id="128" name="그림 127" descr="milestone_2017이미지.pn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189" y="5504397"/>
            <a:ext cx="976079" cy="763167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7651426" y="2004311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725365" y="1939163"/>
            <a:ext cx="1211840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en-US" altLang="zh-CN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Axle Module </a:t>
            </a:r>
            <a:r>
              <a:rPr lang="ko-KR" altLang="en-US" sz="816" spc="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양산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3" name="TextBox 61"/>
          <p:cNvSpPr txBox="1"/>
          <p:nvPr/>
        </p:nvSpPr>
        <p:spPr>
          <a:xfrm>
            <a:off x="6776058" y="4420617"/>
            <a:ext cx="1097020" cy="901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ko-KR" altLang="en-US" sz="816" spc="-5" dirty="0" err="1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둔포공장</a:t>
            </a:r>
            <a:endParaRPr lang="en-US" altLang="zh-CN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687749" y="449322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2008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758535" y="4951642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2009</a:t>
            </a:r>
          </a:p>
        </p:txBody>
      </p:sp>
      <p:sp>
        <p:nvSpPr>
          <p:cNvPr id="66" name="TextBox 61"/>
          <p:cNvSpPr txBox="1"/>
          <p:nvPr/>
        </p:nvSpPr>
        <p:spPr>
          <a:xfrm>
            <a:off x="5858815" y="5234044"/>
            <a:ext cx="844144" cy="397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Variable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Displacement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Oil Pump</a:t>
            </a:r>
          </a:p>
        </p:txBody>
      </p:sp>
      <p:pic>
        <p:nvPicPr>
          <p:cNvPr id="67" name="그림 66" descr="엔진_1.pn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76237" y="988160"/>
            <a:ext cx="873431" cy="671165"/>
          </a:xfrm>
          <a:prstGeom prst="rect">
            <a:avLst/>
          </a:prstGeom>
        </p:spPr>
      </p:pic>
      <p:sp>
        <p:nvSpPr>
          <p:cNvPr id="69" name="object 46"/>
          <p:cNvSpPr/>
          <p:nvPr/>
        </p:nvSpPr>
        <p:spPr>
          <a:xfrm>
            <a:off x="5747539" y="5674002"/>
            <a:ext cx="847377" cy="555195"/>
          </a:xfrm>
          <a:prstGeom prst="rect">
            <a:avLst/>
          </a:prstGeom>
          <a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724" dirty="0"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70" name="TextBox 61"/>
          <p:cNvSpPr txBox="1"/>
          <p:nvPr/>
        </p:nvSpPr>
        <p:spPr>
          <a:xfrm>
            <a:off x="7761312" y="5250112"/>
            <a:ext cx="808674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b="1" spc="18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FCEV EWP </a:t>
            </a:r>
            <a:r>
              <a:rPr lang="ko-KR" altLang="en-US" sz="816" b="1" spc="18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개발착수</a:t>
            </a:r>
            <a:endParaRPr lang="en-US" altLang="zh-CN" sz="816" b="1" spc="-5" dirty="0">
              <a:solidFill>
                <a:srgbClr val="0000FF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pic>
        <p:nvPicPr>
          <p:cNvPr id="71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915" y="5570255"/>
            <a:ext cx="645458" cy="628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2191440" y="4951642"/>
            <a:ext cx="0" cy="487294"/>
          </a:xfrm>
          <a:prstGeom prst="line">
            <a:avLst/>
          </a:prstGeom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2159560" y="4934325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2015</a:t>
            </a:r>
          </a:p>
        </p:txBody>
      </p:sp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97967" y="5897963"/>
            <a:ext cx="442169" cy="738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TextBox 61"/>
          <p:cNvSpPr txBox="1"/>
          <p:nvPr/>
        </p:nvSpPr>
        <p:spPr>
          <a:xfrm>
            <a:off x="2224478" y="5187058"/>
            <a:ext cx="844144" cy="397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ko-KR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LF HEV 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엔진</a:t>
            </a:r>
            <a:r>
              <a:rPr lang="en-US" altLang="ko-KR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, </a:t>
            </a:r>
            <a:r>
              <a:rPr lang="ko-KR" altLang="en-US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전장 냉각</a:t>
            </a:r>
            <a:endParaRPr lang="en-US" altLang="ko-KR" sz="816" spc="-5" dirty="0">
              <a:solidFill>
                <a:srgbClr val="383435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EWP</a:t>
            </a:r>
          </a:p>
        </p:txBody>
      </p:sp>
      <p:pic>
        <p:nvPicPr>
          <p:cNvPr id="76" name="Picture 6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68547" y="5533389"/>
            <a:ext cx="495119" cy="507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421" y="5607064"/>
            <a:ext cx="528171" cy="341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그림 77">
            <a:extLst>
              <a:ext uri="{FF2B5EF4-FFF2-40B4-BE49-F238E27FC236}">
                <a16:creationId xmlns:a16="http://schemas.microsoft.com/office/drawing/2014/main" id="{56F901F4-B2F1-439F-B188-73062664227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584" b="97471" l="5649" r="96489">
                        <a14:foregroundMark x1="50992" y1="7004" x2="37405" y2="12062"/>
                        <a14:foregroundMark x1="45496" y1="778" x2="52977" y2="2529"/>
                        <a14:foregroundMark x1="96489" y1="14786" x2="76641" y2="12840"/>
                        <a14:foregroundMark x1="85954" y1="15953" x2="82595" y2="33852"/>
                        <a14:foregroundMark x1="67023" y1="56031" x2="69008" y2="78210"/>
                        <a14:foregroundMark x1="36489" y1="67315" x2="36641" y2="91051"/>
                        <a14:foregroundMark x1="43664" y1="70039" x2="41832" y2="70817"/>
                        <a14:foregroundMark x1="44122" y1="85992" x2="39237" y2="88327"/>
                        <a14:foregroundMark x1="34504" y1="95525" x2="30076" y2="97665"/>
                        <a14:foregroundMark x1="12366" y1="43191" x2="9160" y2="62062"/>
                        <a14:foregroundMark x1="12824" y1="32879" x2="19847" y2="33074"/>
                        <a14:foregroundMark x1="19847" y1="31323" x2="19695" y2="35992"/>
                        <a14:foregroundMark x1="17491" y1="70126" x2="16641" y2="74708"/>
                        <a14:foregroundMark x1="18626" y1="64008" x2="17921" y2="67807"/>
                        <a14:foregroundMark x1="5649" y1="59339" x2="9466" y2="60117"/>
                        <a14:backgroundMark x1="16336" y1="66537" x2="15115" y2="6867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9970" y="5715256"/>
            <a:ext cx="625637" cy="490957"/>
          </a:xfrm>
          <a:prstGeom prst="rect">
            <a:avLst/>
          </a:prstGeom>
        </p:spPr>
      </p:pic>
      <p:sp>
        <p:nvSpPr>
          <p:cNvPr id="79" name="TextBox 78"/>
          <p:cNvSpPr txBox="1"/>
          <p:nvPr/>
        </p:nvSpPr>
        <p:spPr>
          <a:xfrm>
            <a:off x="671301" y="4954835"/>
            <a:ext cx="562976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70" b="1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2021</a:t>
            </a:r>
            <a:endParaRPr lang="en-US" altLang="ko-KR" sz="1270" b="1" dirty="0">
              <a:solidFill>
                <a:srgbClr val="ED6C00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80" name="TextBox 61"/>
          <p:cNvSpPr txBox="1"/>
          <p:nvPr/>
        </p:nvSpPr>
        <p:spPr>
          <a:xfrm>
            <a:off x="728960" y="5224858"/>
            <a:ext cx="684714" cy="397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b="1" spc="18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Coolant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en-US" altLang="zh-CN" sz="816" b="1" spc="18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Hub Module</a:t>
            </a:r>
          </a:p>
          <a:p>
            <a:pPr marL="16289" hangingPunct="0">
              <a:lnSpc>
                <a:spcPts val="907"/>
              </a:lnSpc>
              <a:spcBef>
                <a:spcPts val="208"/>
              </a:spcBef>
            </a:pPr>
            <a:r>
              <a:rPr lang="ko-KR" altLang="en-US" sz="816" b="1" spc="18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양산</a:t>
            </a:r>
            <a:endParaRPr lang="en-US" altLang="zh-CN" sz="816" b="1" spc="18" dirty="0">
              <a:solidFill>
                <a:srgbClr val="0000FF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pic>
        <p:nvPicPr>
          <p:cNvPr id="81" name="그림 80" descr="milestone_이미지_최종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78" t="78718" r="91204"/>
          <a:stretch/>
        </p:blipFill>
        <p:spPr>
          <a:xfrm>
            <a:off x="1280732" y="4735897"/>
            <a:ext cx="276509" cy="852097"/>
          </a:xfrm>
          <a:prstGeom prst="rect">
            <a:avLst/>
          </a:prstGeom>
        </p:spPr>
      </p:pic>
      <p:pic>
        <p:nvPicPr>
          <p:cNvPr id="82" name="그림 81" descr="milestone_이미지_최종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78" t="78718" r="91204"/>
          <a:stretch/>
        </p:blipFill>
        <p:spPr>
          <a:xfrm>
            <a:off x="576775" y="4735897"/>
            <a:ext cx="276509" cy="85209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44308" y="4786390"/>
            <a:ext cx="179565" cy="120932"/>
          </a:xfrm>
          <a:prstGeom prst="rect">
            <a:avLst/>
          </a:prstGeom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BFE8F008-08F1-4E3C-8E93-B40659B6E739}"/>
              </a:ext>
            </a:extLst>
          </p:cNvPr>
          <p:cNvCxnSpPr>
            <a:cxnSpLocks/>
          </p:cNvCxnSpPr>
          <p:nvPr/>
        </p:nvCxnSpPr>
        <p:spPr>
          <a:xfrm>
            <a:off x="715029" y="4299466"/>
            <a:ext cx="0" cy="489513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4" name="TextBox 61">
            <a:extLst>
              <a:ext uri="{FF2B5EF4-FFF2-40B4-BE49-F238E27FC236}">
                <a16:creationId xmlns:a16="http://schemas.microsoft.com/office/drawing/2014/main" id="{435B13D0-9F8B-41EF-90F9-22963DFA2E81}"/>
              </a:ext>
            </a:extLst>
          </p:cNvPr>
          <p:cNvSpPr txBox="1"/>
          <p:nvPr/>
        </p:nvSpPr>
        <p:spPr>
          <a:xfrm>
            <a:off x="754217" y="4222192"/>
            <a:ext cx="1482997" cy="2055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en-US" altLang="zh-CN" sz="816" b="1" spc="-5" dirty="0" smtClean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MNEXS</a:t>
            </a:r>
            <a:r>
              <a:rPr lang="ko-KR" altLang="en-US" sz="816" b="1" spc="-5" dirty="0" smtClean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ko-KR" altLang="en-US" sz="816" b="1" spc="-5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설립</a:t>
            </a:r>
            <a:endParaRPr lang="en-US" altLang="ko-KR" sz="816" b="1" spc="-5" dirty="0">
              <a:solidFill>
                <a:srgbClr val="0000FF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  <a:p>
            <a:pPr marL="16289" hangingPunct="0">
              <a:lnSpc>
                <a:spcPts val="726"/>
              </a:lnSpc>
              <a:spcBef>
                <a:spcPts val="208"/>
              </a:spcBef>
            </a:pPr>
            <a:r>
              <a:rPr lang="en-US" altLang="ko-KR" sz="816" b="1" spc="-5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(</a:t>
            </a:r>
            <a:r>
              <a:rPr lang="ko-KR" altLang="en-US" sz="816" b="1" spc="-5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전장 사업부문</a:t>
            </a:r>
            <a:r>
              <a:rPr lang="en-US" altLang="ko-KR" sz="816" b="1" spc="-5" dirty="0">
                <a:solidFill>
                  <a:srgbClr val="0000FF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  <a:endParaRPr lang="en-US" altLang="zh-CN" sz="816" b="1" spc="-5" dirty="0">
              <a:solidFill>
                <a:srgbClr val="0000FF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5463409" y="605998"/>
            <a:ext cx="3954087" cy="6135370"/>
            <a:chOff x="5297408" y="253277"/>
            <a:chExt cx="3954087" cy="6135370"/>
          </a:xfrm>
        </p:grpSpPr>
        <p:pic>
          <p:nvPicPr>
            <p:cNvPr id="80" name="그림 79" descr="domestic_지도 이미지.png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97408" y="253277"/>
              <a:ext cx="3954087" cy="6135370"/>
            </a:xfrm>
            <a:prstGeom prst="rect">
              <a:avLst/>
            </a:prstGeom>
          </p:spPr>
        </p:pic>
        <p:sp>
          <p:nvSpPr>
            <p:cNvPr id="6" name="Freeform 76"/>
            <p:cNvSpPr/>
            <p:nvPr/>
          </p:nvSpPr>
          <p:spPr>
            <a:xfrm>
              <a:off x="6292123" y="1526390"/>
              <a:ext cx="40324" cy="51842"/>
            </a:xfrm>
            <a:custGeom>
              <a:avLst/>
              <a:gdLst>
                <a:gd name="connsiteX0" fmla="*/ 55162 w 44450"/>
                <a:gd name="connsiteY0" fmla="*/ 37806 h 57150"/>
                <a:gd name="connsiteX1" fmla="*/ 32213 w 44450"/>
                <a:gd name="connsiteY1" fmla="*/ 60755 h 57150"/>
                <a:gd name="connsiteX2" fmla="*/ 9264 w 44450"/>
                <a:gd name="connsiteY2" fmla="*/ 37806 h 57150"/>
                <a:gd name="connsiteX3" fmla="*/ 32213 w 44450"/>
                <a:gd name="connsiteY3" fmla="*/ 14857 h 57150"/>
                <a:gd name="connsiteX4" fmla="*/ 55162 w 44450"/>
                <a:gd name="connsiteY4" fmla="*/ 37806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450" h="57150">
                  <a:moveTo>
                    <a:pt x="55162" y="37806"/>
                  </a:moveTo>
                  <a:cubicBezTo>
                    <a:pt x="55162" y="50481"/>
                    <a:pt x="44887" y="60755"/>
                    <a:pt x="32213" y="60755"/>
                  </a:cubicBezTo>
                  <a:cubicBezTo>
                    <a:pt x="19539" y="60755"/>
                    <a:pt x="9264" y="50481"/>
                    <a:pt x="9264" y="37806"/>
                  </a:cubicBezTo>
                  <a:cubicBezTo>
                    <a:pt x="9264" y="25131"/>
                    <a:pt x="19539" y="14857"/>
                    <a:pt x="32213" y="14857"/>
                  </a:cubicBezTo>
                  <a:cubicBezTo>
                    <a:pt x="44887" y="14857"/>
                    <a:pt x="55162" y="25131"/>
                    <a:pt x="55162" y="37806"/>
                  </a:cubicBezTo>
                  <a:close/>
                </a:path>
              </a:pathLst>
            </a:custGeom>
            <a:solidFill>
              <a:srgbClr val="4E4A4B">
                <a:alpha val="100000"/>
              </a:srgbClr>
            </a:solidFill>
            <a:ln w="12700">
              <a:solidFill>
                <a:srgbClr val="000000">
                  <a:alpha val="0"/>
                </a:srgb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lIns="82936" tIns="41468" rIns="82936" bIns="41468" rtlCol="0" anchor="ctr"/>
            <a:lstStyle/>
            <a:p>
              <a:pPr algn="ctr" defTabSz="829460"/>
              <a:endParaRPr lang="en-US" sz="1724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77" name="Freeform 77"/>
            <p:cNvSpPr/>
            <p:nvPr/>
          </p:nvSpPr>
          <p:spPr>
            <a:xfrm>
              <a:off x="6315165" y="1353583"/>
              <a:ext cx="40324" cy="201608"/>
            </a:xfrm>
            <a:custGeom>
              <a:avLst/>
              <a:gdLst>
                <a:gd name="connsiteX0" fmla="*/ 6813 w 44450"/>
                <a:gd name="connsiteY0" fmla="*/ 228306 h 222250"/>
                <a:gd name="connsiteX1" fmla="*/ 6813 w 44450"/>
                <a:gd name="connsiteY1" fmla="*/ 15010 h 222250"/>
                <a:gd name="connsiteX2" fmla="*/ 56369 w 44450"/>
                <a:gd name="connsiteY2" fmla="*/ 15010 h 222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450" h="222250">
                  <a:moveTo>
                    <a:pt x="6813" y="228306"/>
                  </a:moveTo>
                  <a:lnTo>
                    <a:pt x="6813" y="15010"/>
                  </a:lnTo>
                  <a:lnTo>
                    <a:pt x="56369" y="15010"/>
                  </a:lnTo>
                </a:path>
              </a:pathLst>
            </a:custGeom>
            <a:ln w="6350">
              <a:solidFill>
                <a:srgbClr val="4E4A4B">
                  <a:alpha val="100000"/>
                </a:srgb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lIns="82936" tIns="41468" rIns="82936" bIns="41468" rtlCol="0" anchor="ctr"/>
            <a:lstStyle/>
            <a:p>
              <a:pPr algn="ctr" defTabSz="829460"/>
              <a:endParaRPr lang="en-US" sz="1724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332447" y="1257526"/>
              <a:ext cx="730146" cy="209293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816" b="1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HQ(SEOUL</a:t>
              </a:r>
              <a:r>
                <a:rPr lang="en-US" altLang="ko-KR" sz="816" b="1" dirty="0">
                  <a:solidFill>
                    <a:prstClr val="black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)</a:t>
              </a:r>
              <a:endParaRPr lang="ko-KR" altLang="en-US" sz="816" b="1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543539" y="1933495"/>
              <a:ext cx="472063" cy="18146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635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SUWON</a:t>
              </a:r>
              <a:endParaRPr lang="ko-KR" altLang="en-US" sz="635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260966" y="1826110"/>
              <a:ext cx="443209" cy="18146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635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ANSAN</a:t>
              </a:r>
              <a:endParaRPr lang="ko-KR" altLang="en-US" sz="635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828643" y="2504526"/>
              <a:ext cx="387104" cy="18146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635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ASAN</a:t>
              </a:r>
              <a:endParaRPr lang="ko-KR" altLang="en-US" sz="635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36211" y="2460561"/>
              <a:ext cx="454430" cy="18146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635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DUNPO</a:t>
              </a:r>
              <a:endParaRPr lang="ko-KR" altLang="en-US" sz="635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575452" y="3841992"/>
              <a:ext cx="435194" cy="18146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635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ULSAN</a:t>
              </a:r>
              <a:endParaRPr lang="ko-KR" altLang="en-US" sz="635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79" name="그림 78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72771" y="1548168"/>
              <a:ext cx="210147" cy="284788"/>
            </a:xfrm>
            <a:prstGeom prst="rect">
              <a:avLst/>
            </a:prstGeom>
          </p:spPr>
        </p:pic>
        <p:pic>
          <p:nvPicPr>
            <p:cNvPr id="81" name="그림 80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77968" y="1631425"/>
              <a:ext cx="210147" cy="284788"/>
            </a:xfrm>
            <a:prstGeom prst="rect">
              <a:avLst/>
            </a:prstGeom>
          </p:spPr>
        </p:pic>
        <p:pic>
          <p:nvPicPr>
            <p:cNvPr id="82" name="그림 81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65419" y="2155824"/>
              <a:ext cx="210147" cy="284788"/>
            </a:xfrm>
            <a:prstGeom prst="rect">
              <a:avLst/>
            </a:prstGeom>
          </p:spPr>
        </p:pic>
        <p:pic>
          <p:nvPicPr>
            <p:cNvPr id="83" name="그림 82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17955" y="2190386"/>
              <a:ext cx="210147" cy="284788"/>
            </a:xfrm>
            <a:prstGeom prst="rect">
              <a:avLst/>
            </a:prstGeom>
          </p:spPr>
        </p:pic>
        <p:pic>
          <p:nvPicPr>
            <p:cNvPr id="84" name="그림 83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685005" y="3555858"/>
              <a:ext cx="210147" cy="284788"/>
            </a:xfrm>
            <a:prstGeom prst="rect">
              <a:avLst/>
            </a:prstGeom>
          </p:spPr>
        </p:pic>
        <p:sp>
          <p:nvSpPr>
            <p:cNvPr id="3" name="타원 2"/>
            <p:cNvSpPr/>
            <p:nvPr/>
          </p:nvSpPr>
          <p:spPr>
            <a:xfrm>
              <a:off x="6501385" y="1556792"/>
              <a:ext cx="602330" cy="582991"/>
            </a:xfrm>
            <a:prstGeom prst="ellipse">
              <a:avLst/>
            </a:prstGeom>
            <a:noFill/>
            <a:ln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94" name="그룹 93"/>
          <p:cNvGrpSpPr/>
          <p:nvPr/>
        </p:nvGrpSpPr>
        <p:grpSpPr>
          <a:xfrm>
            <a:off x="2341257" y="1593043"/>
            <a:ext cx="2203782" cy="4268586"/>
            <a:chOff x="2466942" y="1755909"/>
            <a:chExt cx="2429261" cy="4705615"/>
          </a:xfrm>
        </p:grpSpPr>
        <p:pic>
          <p:nvPicPr>
            <p:cNvPr id="68" name="그림 67" descr="domestic_라인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66942" y="1755909"/>
              <a:ext cx="2429261" cy="67056"/>
            </a:xfrm>
            <a:prstGeom prst="rect">
              <a:avLst/>
            </a:prstGeom>
          </p:spPr>
        </p:pic>
        <p:pic>
          <p:nvPicPr>
            <p:cNvPr id="85" name="그림 84" descr="domestic_라인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66942" y="2922581"/>
              <a:ext cx="2429261" cy="67056"/>
            </a:xfrm>
            <a:prstGeom prst="rect">
              <a:avLst/>
            </a:prstGeom>
          </p:spPr>
        </p:pic>
        <p:pic>
          <p:nvPicPr>
            <p:cNvPr id="86" name="그림 85" descr="domestic_라인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66942" y="4065589"/>
              <a:ext cx="2429261" cy="67056"/>
            </a:xfrm>
            <a:prstGeom prst="rect">
              <a:avLst/>
            </a:prstGeom>
          </p:spPr>
        </p:pic>
        <p:pic>
          <p:nvPicPr>
            <p:cNvPr id="87" name="그림 86" descr="domestic_라인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66942" y="5232261"/>
              <a:ext cx="2429261" cy="67056"/>
            </a:xfrm>
            <a:prstGeom prst="rect">
              <a:avLst/>
            </a:prstGeom>
          </p:spPr>
        </p:pic>
        <p:pic>
          <p:nvPicPr>
            <p:cNvPr id="88" name="그림 87" descr="domestic_라인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66942" y="6394468"/>
              <a:ext cx="2429261" cy="67056"/>
            </a:xfrm>
            <a:prstGeom prst="rect">
              <a:avLst/>
            </a:prstGeom>
          </p:spPr>
        </p:pic>
      </p:grpSp>
      <p:sp>
        <p:nvSpPr>
          <p:cNvPr id="43" name="TextBox 42"/>
          <p:cNvSpPr txBox="1"/>
          <p:nvPr/>
        </p:nvSpPr>
        <p:spPr>
          <a:xfrm>
            <a:off x="2439180" y="1338947"/>
            <a:ext cx="827929" cy="293162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ko-KR" altLang="en-US" sz="1361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안산 공장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431355" y="2389129"/>
            <a:ext cx="827929" cy="293162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ko-KR" altLang="en-US" sz="1361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수원 공장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439181" y="3444078"/>
            <a:ext cx="827929" cy="293162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ko-KR" altLang="en-US" sz="1361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아산 공장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439181" y="4496337"/>
            <a:ext cx="827929" cy="293162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ko-KR" altLang="en-US" sz="1361" b="1" dirty="0" err="1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둔포</a:t>
            </a:r>
            <a:r>
              <a:rPr lang="ko-KR" altLang="en-US" sz="1361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공장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431355" y="5552917"/>
            <a:ext cx="827929" cy="293162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ko-KR" altLang="en-US" sz="1361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울산 공장</a:t>
            </a:r>
          </a:p>
        </p:txBody>
      </p:sp>
      <p:sp>
        <p:nvSpPr>
          <p:cNvPr id="57" name="TextBox 61"/>
          <p:cNvSpPr txBox="1"/>
          <p:nvPr/>
        </p:nvSpPr>
        <p:spPr>
          <a:xfrm>
            <a:off x="2509594" y="1686386"/>
            <a:ext cx="716495" cy="4424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829460" hangingPunct="0">
              <a:lnSpc>
                <a:spcPct val="102916"/>
              </a:lnSpc>
            </a:pPr>
            <a:r>
              <a:rPr lang="en-US" altLang="zh-CN" sz="907" spc="23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Water</a:t>
            </a:r>
            <a:r>
              <a:rPr lang="en-US" altLang="zh-CN" sz="907" spc="-153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spc="2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sz="907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/>
            </a:r>
            <a:br>
              <a:rPr lang="en-US" sz="907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</a:b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Oil</a:t>
            </a:r>
            <a:r>
              <a:rPr lang="en-US" altLang="zh-CN" sz="907" spc="9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spc="-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</a:p>
          <a:p>
            <a:pPr defTabSz="829460">
              <a:lnSpc>
                <a:spcPct val="110833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AT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Oil</a:t>
            </a:r>
            <a:r>
              <a:rPr lang="en-US" altLang="zh-CN" sz="907" spc="-8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</a:p>
        </p:txBody>
      </p:sp>
      <p:sp>
        <p:nvSpPr>
          <p:cNvPr id="58" name="TextBox 61"/>
          <p:cNvSpPr txBox="1"/>
          <p:nvPr/>
        </p:nvSpPr>
        <p:spPr>
          <a:xfrm>
            <a:off x="2509594" y="2745832"/>
            <a:ext cx="1498237" cy="2931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829460" hangingPunct="0">
              <a:lnSpc>
                <a:spcPct val="104999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Electric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Water</a:t>
            </a:r>
            <a:r>
              <a:rPr lang="en-US" altLang="zh-CN" sz="907" spc="-94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</a:p>
          <a:p>
            <a:pPr defTabSz="829460" hangingPunct="0">
              <a:lnSpc>
                <a:spcPct val="104999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Electric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Oil</a:t>
            </a:r>
            <a:r>
              <a:rPr lang="en-US" altLang="zh-CN" sz="907" spc="-14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</a:p>
        </p:txBody>
      </p:sp>
      <p:sp>
        <p:nvSpPr>
          <p:cNvPr id="59" name="TextBox 61"/>
          <p:cNvSpPr txBox="1"/>
          <p:nvPr/>
        </p:nvSpPr>
        <p:spPr>
          <a:xfrm>
            <a:off x="2525245" y="3799967"/>
            <a:ext cx="1498237" cy="1549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829460">
              <a:lnSpc>
                <a:spcPct val="110833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Al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Chassis</a:t>
            </a:r>
            <a:r>
              <a:rPr lang="en-US" altLang="zh-CN" sz="907" spc="-18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Parts</a:t>
            </a:r>
          </a:p>
        </p:txBody>
      </p:sp>
      <p:sp>
        <p:nvSpPr>
          <p:cNvPr id="60" name="TextBox 61"/>
          <p:cNvSpPr txBox="1"/>
          <p:nvPr/>
        </p:nvSpPr>
        <p:spPr>
          <a:xfrm>
            <a:off x="2509595" y="4852225"/>
            <a:ext cx="1982357" cy="4424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829460" hangingPunct="0">
              <a:lnSpc>
                <a:spcPct val="102916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Water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/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Oil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</a:p>
          <a:p>
            <a:pPr defTabSz="829460" hangingPunct="0">
              <a:lnSpc>
                <a:spcPct val="102916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Input</a:t>
            </a:r>
            <a:r>
              <a:rPr lang="en-US" altLang="zh-CN" sz="907" spc="-7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Shaft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Balance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Shaft</a:t>
            </a:r>
            <a:r>
              <a:rPr lang="en-US" altLang="zh-CN" sz="907" spc="5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Module</a:t>
            </a:r>
          </a:p>
          <a:p>
            <a:pPr defTabSz="829460">
              <a:lnSpc>
                <a:spcPct val="110833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Front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Cover</a:t>
            </a:r>
            <a:r>
              <a:rPr lang="en-US" altLang="zh-CN" sz="907" spc="-36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Module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2509595" y="5899350"/>
            <a:ext cx="1982357" cy="4312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829460" hangingPunct="0">
              <a:lnSpc>
                <a:spcPct val="102916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Water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/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Oil</a:t>
            </a:r>
            <a:r>
              <a:rPr lang="en-US" altLang="zh-CN" sz="907" spc="-94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Pump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</a:p>
          <a:p>
            <a:pPr defTabSz="829460" hangingPunct="0">
              <a:lnSpc>
                <a:spcPct val="102916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Front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Cover</a:t>
            </a:r>
            <a:r>
              <a:rPr lang="en-US" altLang="zh-CN" sz="907" spc="-36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Module</a:t>
            </a:r>
          </a:p>
          <a:p>
            <a:pPr defTabSz="829460" hangingPunct="0">
              <a:lnSpc>
                <a:spcPct val="102916"/>
              </a:lnSpc>
            </a:pP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Brake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Disc,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Drum,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Hub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/</a:t>
            </a:r>
            <a:r>
              <a:rPr lang="en-US" altLang="zh-CN" sz="907" spc="-31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  <a:cs typeface="Malgun Gothic"/>
              </a:rPr>
              <a:t> </a:t>
            </a:r>
            <a:r>
              <a:rPr lang="en-US" altLang="zh-CN" sz="907" dirty="0">
                <a:solidFill>
                  <a:srgbClr val="383435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Knuckle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4182730" y="1643520"/>
            <a:ext cx="369470" cy="223336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141</a:t>
            </a:r>
            <a:endParaRPr lang="ko-KR" altLang="en-US" sz="907" b="1" dirty="0">
              <a:solidFill>
                <a:srgbClr val="ED6C00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177365" y="2696406"/>
            <a:ext cx="369470" cy="223336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114</a:t>
            </a:r>
            <a:endParaRPr lang="ko-KR" altLang="en-US" sz="907" b="1" dirty="0">
              <a:solidFill>
                <a:srgbClr val="ED6C00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177364" y="3750757"/>
            <a:ext cx="369470" cy="223336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229</a:t>
            </a:r>
            <a:endParaRPr lang="ko-KR" altLang="en-US" sz="907" b="1" dirty="0">
              <a:solidFill>
                <a:srgbClr val="ED6C00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176831" y="4802760"/>
            <a:ext cx="369470" cy="223336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280</a:t>
            </a:r>
            <a:endParaRPr lang="ko-KR" altLang="en-US" sz="907" b="1" dirty="0">
              <a:solidFill>
                <a:srgbClr val="ED6C00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176831" y="5859339"/>
            <a:ext cx="369470" cy="223336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269</a:t>
            </a:r>
            <a:endParaRPr lang="ko-KR" altLang="en-US" sz="907" b="1" dirty="0">
              <a:solidFill>
                <a:srgbClr val="ED6C00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683187" y="1362421"/>
            <a:ext cx="871211" cy="279184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dirty="0">
                <a:solidFill>
                  <a:srgbClr val="727171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Since</a:t>
            </a:r>
            <a:r>
              <a:rPr lang="en-US" altLang="ko-KR" sz="1089" dirty="0">
                <a:solidFill>
                  <a:prstClr val="black">
                    <a:lumMod val="75000"/>
                    <a:lumOff val="2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en-US" altLang="ko-KR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1979</a:t>
            </a:r>
            <a:endParaRPr lang="ko-KR" altLang="en-US" sz="1270" b="1" dirty="0">
              <a:solidFill>
                <a:srgbClr val="0C3388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683933" y="2417214"/>
            <a:ext cx="871211" cy="279184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dirty="0">
                <a:solidFill>
                  <a:srgbClr val="727171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Since</a:t>
            </a:r>
            <a:r>
              <a:rPr lang="en-US" altLang="ko-KR" sz="1089" dirty="0">
                <a:solidFill>
                  <a:prstClr val="black">
                    <a:lumMod val="75000"/>
                    <a:lumOff val="2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en-US" altLang="ko-KR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2015</a:t>
            </a:r>
            <a:endParaRPr lang="ko-KR" altLang="en-US" sz="1270" b="1" dirty="0">
              <a:solidFill>
                <a:srgbClr val="0C3388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683933" y="3464929"/>
            <a:ext cx="871211" cy="279184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dirty="0">
                <a:solidFill>
                  <a:srgbClr val="727171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Since</a:t>
            </a:r>
            <a:r>
              <a:rPr lang="en-US" altLang="ko-KR" sz="1089" dirty="0">
                <a:solidFill>
                  <a:prstClr val="black">
                    <a:lumMod val="75000"/>
                    <a:lumOff val="2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en-US" altLang="ko-KR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2006</a:t>
            </a:r>
            <a:endParaRPr lang="ko-KR" altLang="en-US" sz="1270" b="1" dirty="0">
              <a:solidFill>
                <a:srgbClr val="0C3388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683933" y="4521840"/>
            <a:ext cx="871211" cy="279184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dirty="0">
                <a:solidFill>
                  <a:srgbClr val="727171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Since</a:t>
            </a:r>
            <a:r>
              <a:rPr lang="en-US" altLang="ko-KR" sz="1089" dirty="0">
                <a:solidFill>
                  <a:prstClr val="black">
                    <a:lumMod val="75000"/>
                    <a:lumOff val="2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en-US" altLang="ko-KR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2008</a:t>
            </a:r>
            <a:endParaRPr lang="ko-KR" altLang="en-US" sz="1270" b="1" dirty="0">
              <a:solidFill>
                <a:srgbClr val="0C3388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683933" y="5566517"/>
            <a:ext cx="871211" cy="279184"/>
          </a:xfrm>
          <a:prstGeom prst="rect">
            <a:avLst/>
          </a:prstGeom>
          <a:noFill/>
        </p:spPr>
        <p:txBody>
          <a:bodyPr wrap="none" lIns="82936" tIns="41468" rIns="82936" bIns="41468" rtlCol="0">
            <a:spAutoFit/>
          </a:bodyPr>
          <a:lstStyle/>
          <a:p>
            <a:pPr defTabSz="829460"/>
            <a:r>
              <a:rPr lang="en-US" altLang="ko-KR" sz="907" dirty="0">
                <a:solidFill>
                  <a:srgbClr val="727171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Since</a:t>
            </a:r>
            <a:r>
              <a:rPr lang="en-US" altLang="ko-KR" sz="1089" dirty="0">
                <a:solidFill>
                  <a:prstClr val="black">
                    <a:lumMod val="75000"/>
                    <a:lumOff val="2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</a:t>
            </a:r>
            <a:r>
              <a:rPr lang="en-US" altLang="ko-KR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1986</a:t>
            </a:r>
            <a:endParaRPr lang="ko-KR" altLang="en-US" sz="1270" b="1" dirty="0">
              <a:solidFill>
                <a:srgbClr val="0C3388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pic>
        <p:nvPicPr>
          <p:cNvPr id="70" name="그림 69" descr="domestic_사람 이미지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7059" y="1701724"/>
            <a:ext cx="99543" cy="107832"/>
          </a:xfrm>
          <a:prstGeom prst="rect">
            <a:avLst/>
          </a:prstGeom>
        </p:spPr>
      </p:pic>
      <p:pic>
        <p:nvPicPr>
          <p:cNvPr id="89" name="그림 88" descr="domestic_사람 이미지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7059" y="2750726"/>
            <a:ext cx="99543" cy="107832"/>
          </a:xfrm>
          <a:prstGeom prst="rect">
            <a:avLst/>
          </a:prstGeom>
        </p:spPr>
      </p:pic>
      <p:pic>
        <p:nvPicPr>
          <p:cNvPr id="90" name="그림 89" descr="domestic_사람 이미지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7059" y="3812060"/>
            <a:ext cx="99543" cy="107832"/>
          </a:xfrm>
          <a:prstGeom prst="rect">
            <a:avLst/>
          </a:prstGeom>
        </p:spPr>
      </p:pic>
      <p:pic>
        <p:nvPicPr>
          <p:cNvPr id="91" name="그림 90" descr="domestic_사람 이미지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7059" y="4861061"/>
            <a:ext cx="99543" cy="107832"/>
          </a:xfrm>
          <a:prstGeom prst="rect">
            <a:avLst/>
          </a:prstGeom>
        </p:spPr>
      </p:pic>
      <p:pic>
        <p:nvPicPr>
          <p:cNvPr id="92" name="그림 91" descr="domestic_사람 이미지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7059" y="5910245"/>
            <a:ext cx="99543" cy="107832"/>
          </a:xfrm>
          <a:prstGeom prst="rect">
            <a:avLst/>
          </a:prstGeom>
        </p:spPr>
      </p:pic>
      <p:grpSp>
        <p:nvGrpSpPr>
          <p:cNvPr id="93" name="그룹 92"/>
          <p:cNvGrpSpPr/>
          <p:nvPr/>
        </p:nvGrpSpPr>
        <p:grpSpPr>
          <a:xfrm>
            <a:off x="854328" y="1373353"/>
            <a:ext cx="1504212" cy="5014691"/>
            <a:chOff x="827877" y="1513728"/>
            <a:chExt cx="1658115" cy="5528108"/>
          </a:xfrm>
        </p:grpSpPr>
        <p:pic>
          <p:nvPicPr>
            <p:cNvPr id="66" name="그림 65" descr="domestic_둔포 이미지.png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7877" y="4984563"/>
              <a:ext cx="1658115" cy="896114"/>
            </a:xfrm>
            <a:prstGeom prst="rect">
              <a:avLst/>
            </a:prstGeom>
          </p:spPr>
        </p:pic>
        <p:pic>
          <p:nvPicPr>
            <p:cNvPr id="74" name="그림 73" descr="domestic_아산 이미지.png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7877" y="3837330"/>
              <a:ext cx="1658115" cy="896114"/>
            </a:xfrm>
            <a:prstGeom prst="rect">
              <a:avLst/>
            </a:prstGeom>
          </p:spPr>
        </p:pic>
        <p:pic>
          <p:nvPicPr>
            <p:cNvPr id="76" name="그림 75" descr="domestic_안산 이미지.png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7877" y="1513728"/>
              <a:ext cx="1658115" cy="896114"/>
            </a:xfrm>
            <a:prstGeom prst="rect">
              <a:avLst/>
            </a:prstGeom>
          </p:spPr>
        </p:pic>
        <p:pic>
          <p:nvPicPr>
            <p:cNvPr id="78" name="그림 77" descr="domestic_울산 이미지.png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7877" y="6145722"/>
              <a:ext cx="1658115" cy="896114"/>
            </a:xfrm>
            <a:prstGeom prst="rect">
              <a:avLst/>
            </a:prstGeom>
          </p:spPr>
        </p:pic>
      </p:grpSp>
      <p:pic>
        <p:nvPicPr>
          <p:cNvPr id="56" name="그림 55">
            <a:extLst>
              <a:ext uri="{FF2B5EF4-FFF2-40B4-BE49-F238E27FC236}">
                <a16:creationId xmlns:a16="http://schemas.microsoft.com/office/drawing/2014/main" id="{63A7D665-172F-4131-946C-D310C9C219A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27" y="2419644"/>
            <a:ext cx="1507812" cy="83854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국내 공장 </a:t>
            </a:r>
            <a:r>
              <a:rPr lang="en-US" altLang="ko-KR" sz="18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8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명화공업 </a:t>
            </a:r>
            <a:r>
              <a:rPr lang="en-US" altLang="ko-KR" sz="18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&amp; MNEXS)</a:t>
            </a:r>
            <a:endParaRPr lang="ko-KR" altLang="en-US" sz="18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04528" y="2298218"/>
            <a:ext cx="4176464" cy="1022744"/>
          </a:xfrm>
          <a:prstGeom prst="rect">
            <a:avLst/>
          </a:prstGeom>
          <a:noFill/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직선 화살표 연결선 3"/>
          <p:cNvCxnSpPr>
            <a:endCxn id="34" idx="1"/>
          </p:cNvCxnSpPr>
          <p:nvPr/>
        </p:nvCxnSpPr>
        <p:spPr>
          <a:xfrm>
            <a:off x="4880992" y="2298218"/>
            <a:ext cx="1828548" cy="78731"/>
          </a:xfrm>
          <a:prstGeom prst="straightConnector1">
            <a:avLst/>
          </a:prstGeom>
          <a:ln>
            <a:solidFill>
              <a:srgbClr val="FFC000"/>
            </a:solidFill>
            <a:prstDash val="sysDot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9995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662162" y="764704"/>
            <a:ext cx="8107262" cy="4064441"/>
            <a:chOff x="1695450" y="12631"/>
            <a:chExt cx="8107262" cy="4064441"/>
          </a:xfrm>
        </p:grpSpPr>
        <p:pic>
          <p:nvPicPr>
            <p:cNvPr id="73" name="그림 72" descr="overseas_지도 아이콘 이미지.png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95450" y="12631"/>
              <a:ext cx="8107262" cy="4064441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4139681" y="2712427"/>
              <a:ext cx="569846" cy="307140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CHENNAI</a:t>
              </a:r>
            </a:p>
            <a:p>
              <a:pPr algn="ctr" defTabSz="829460"/>
              <a: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INDIA</a:t>
              </a:r>
              <a:endParaRPr lang="ko-KR" altLang="en-US" sz="726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128830" y="2269855"/>
              <a:ext cx="451224" cy="307140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WUXI</a:t>
              </a:r>
              <a:b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</a:br>
              <a: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CHINA</a:t>
              </a:r>
              <a:endParaRPr lang="ko-KR" altLang="en-US" sz="726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8325451" y="2493063"/>
              <a:ext cx="715720" cy="307140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MONTERREY</a:t>
              </a:r>
              <a:b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</a:br>
              <a: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MEXICO</a:t>
              </a:r>
              <a:endParaRPr lang="ko-KR" altLang="en-US" sz="726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295808" y="1563659"/>
              <a:ext cx="1405010" cy="334840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816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EUROPE PARTNER</a:t>
              </a:r>
            </a:p>
            <a:p>
              <a:pPr algn="ctr" defTabSz="829460"/>
              <a:r>
                <a:rPr lang="en-US" altLang="ko-KR" sz="816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(GERMANY-STUTTGART)</a:t>
              </a:r>
              <a:endParaRPr lang="ko-KR" altLang="en-US" sz="816" b="1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125772" y="1837214"/>
              <a:ext cx="933727" cy="334840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816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SALES OFFICE</a:t>
              </a:r>
            </a:p>
            <a:p>
              <a:pPr algn="ctr" defTabSz="829460"/>
              <a:r>
                <a:rPr lang="en-US" altLang="ko-KR" sz="816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(USA-DETROIT)</a:t>
              </a:r>
              <a:endParaRPr lang="ko-KR" altLang="en-US" sz="816" b="1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75" name="그림 74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81273" y="1258963"/>
              <a:ext cx="210147" cy="284788"/>
            </a:xfrm>
            <a:prstGeom prst="rect">
              <a:avLst/>
            </a:prstGeom>
          </p:spPr>
        </p:pic>
        <p:pic>
          <p:nvPicPr>
            <p:cNvPr id="82" name="그림 81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18583" y="2421002"/>
              <a:ext cx="210147" cy="284788"/>
            </a:xfrm>
            <a:prstGeom prst="rect">
              <a:avLst/>
            </a:prstGeom>
          </p:spPr>
        </p:pic>
        <p:pic>
          <p:nvPicPr>
            <p:cNvPr id="83" name="그림 82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49369" y="1995361"/>
              <a:ext cx="210147" cy="284788"/>
            </a:xfrm>
            <a:prstGeom prst="rect">
              <a:avLst/>
            </a:prstGeom>
          </p:spPr>
        </p:pic>
        <p:pic>
          <p:nvPicPr>
            <p:cNvPr id="84" name="그림 83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21693" y="1823943"/>
              <a:ext cx="210147" cy="284788"/>
            </a:xfrm>
            <a:prstGeom prst="rect">
              <a:avLst/>
            </a:prstGeom>
          </p:spPr>
        </p:pic>
        <p:pic>
          <p:nvPicPr>
            <p:cNvPr id="85" name="그림 84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58132" y="2199634"/>
              <a:ext cx="210147" cy="284788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4701559" y="1677688"/>
              <a:ext cx="497711" cy="307140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algn="ctr" defTabSz="829460"/>
              <a: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BEIJING</a:t>
              </a:r>
              <a:b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</a:br>
              <a:r>
                <a:rPr lang="en-US" altLang="ko-KR" sz="726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CHINA</a:t>
              </a:r>
              <a:endParaRPr lang="ko-KR" altLang="en-US" sz="726" dirty="0">
                <a:solidFill>
                  <a:prstClr val="black">
                    <a:lumMod val="65000"/>
                    <a:lumOff val="35000"/>
                  </a:prstClr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50" name="그림 49" descr="domestic_지도 아이콘 이미지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79800" y="1688850"/>
              <a:ext cx="210147" cy="284788"/>
            </a:xfrm>
            <a:prstGeom prst="rect">
              <a:avLst/>
            </a:prstGeom>
          </p:spPr>
        </p:pic>
      </p:grpSp>
      <p:sp>
        <p:nvSpPr>
          <p:cNvPr id="51" name="TextBox 50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해</a:t>
            </a:r>
            <a:r>
              <a:rPr lang="ko-KR" altLang="en-US" sz="3200" b="1" dirty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외</a:t>
            </a:r>
            <a:r>
              <a:rPr lang="ko-KR" altLang="en-US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공장 </a:t>
            </a:r>
            <a:r>
              <a:rPr lang="en-US" altLang="ko-KR" sz="1800" b="1" dirty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800" b="1" dirty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명화공업 </a:t>
            </a:r>
            <a:r>
              <a:rPr lang="en-US" altLang="ko-KR" sz="1800" b="1" dirty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&amp; MNEXS)</a:t>
            </a:r>
            <a:endParaRPr lang="ko-KR" altLang="en-US" sz="18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16496" y="4077072"/>
            <a:ext cx="9145016" cy="2477927"/>
            <a:chOff x="828274" y="4119425"/>
            <a:chExt cx="8534787" cy="2191347"/>
          </a:xfrm>
        </p:grpSpPr>
        <p:sp>
          <p:nvSpPr>
            <p:cNvPr id="41" name="TextBox 40"/>
            <p:cNvSpPr txBox="1"/>
            <p:nvPr/>
          </p:nvSpPr>
          <p:spPr>
            <a:xfrm>
              <a:off x="2372096" y="4119425"/>
              <a:ext cx="1453100" cy="34907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ko-KR" altLang="en-US" sz="1724" b="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중국 무석 공장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6665802" y="4119425"/>
              <a:ext cx="1645461" cy="34907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ko-KR" altLang="en-US" sz="1724" b="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중국 베이징 공장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372096" y="5316837"/>
              <a:ext cx="1645461" cy="34907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ko-KR" altLang="en-US" sz="1724" b="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인도 </a:t>
              </a:r>
              <a:r>
                <a:rPr lang="ko-KR" altLang="en-US" sz="1724" b="1" dirty="0" err="1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첸나이</a:t>
              </a:r>
              <a:r>
                <a:rPr lang="ko-KR" altLang="en-US" sz="1724" b="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공장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505724" y="5316837"/>
              <a:ext cx="1901813" cy="349075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ko-KR" altLang="en-US" sz="1724" b="1" spc="-9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멕시코 몬테레이 공장</a:t>
              </a:r>
            </a:p>
          </p:txBody>
        </p:sp>
        <p:sp>
          <p:nvSpPr>
            <p:cNvPr id="45" name="TextBox 61"/>
            <p:cNvSpPr txBox="1"/>
            <p:nvPr/>
          </p:nvSpPr>
          <p:spPr>
            <a:xfrm>
              <a:off x="2449864" y="4513089"/>
              <a:ext cx="2302236" cy="57502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829460" hangingPunct="0">
                <a:lnSpc>
                  <a:spcPct val="103333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Water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Pump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Oil</a:t>
              </a:r>
              <a:r>
                <a:rPr lang="en-US" altLang="zh-CN" sz="907" spc="-40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Pump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</a:p>
            <a:p>
              <a:pPr defTabSz="829460" hangingPunct="0">
                <a:lnSpc>
                  <a:spcPct val="103333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Front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Cover</a:t>
              </a:r>
              <a:r>
                <a:rPr lang="en-US" altLang="zh-CN" sz="907" spc="-18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Module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</a:p>
            <a:p>
              <a:pPr defTabSz="829460" hangingPunct="0">
                <a:lnSpc>
                  <a:spcPct val="103333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Knuckle&amp;Carrier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Axle</a:t>
              </a:r>
              <a:r>
                <a:rPr lang="en-US" altLang="zh-CN" sz="907" spc="-81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A'ssy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</a:p>
            <a:p>
              <a:pPr defTabSz="829460" hangingPunct="0">
                <a:lnSpc>
                  <a:spcPct val="103333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Brake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Disc,</a:t>
              </a:r>
              <a:r>
                <a:rPr lang="en-US" altLang="zh-CN" sz="907" spc="-36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Drum</a:t>
              </a:r>
            </a:p>
          </p:txBody>
        </p:sp>
        <p:sp>
          <p:nvSpPr>
            <p:cNvPr id="46" name="TextBox 61"/>
            <p:cNvSpPr txBox="1"/>
            <p:nvPr/>
          </p:nvSpPr>
          <p:spPr>
            <a:xfrm>
              <a:off x="2449864" y="5714396"/>
              <a:ext cx="2302236" cy="43127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829460">
                <a:lnSpc>
                  <a:spcPct val="103333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Water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Pump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/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Oil</a:t>
              </a:r>
              <a:r>
                <a:rPr lang="en-US" altLang="zh-CN" sz="907" spc="-58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Pump</a:t>
              </a:r>
            </a:p>
            <a:p>
              <a:pPr defTabSz="829460" hangingPunct="0">
                <a:lnSpc>
                  <a:spcPct val="102916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Front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Cover</a:t>
              </a:r>
              <a:r>
                <a:rPr lang="en-US" altLang="zh-CN" sz="907" spc="-73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Module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sz="907" dirty="0">
                  <a:solidFill>
                    <a:prstClr val="black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/>
              </a:r>
              <a:br>
                <a:rPr lang="en-US" sz="907" dirty="0">
                  <a:solidFill>
                    <a:prstClr val="black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</a:br>
              <a:r>
                <a:rPr lang="en-US" altLang="zh-CN" sz="907" spc="-5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Axle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spc="-5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A'ssy</a:t>
              </a:r>
            </a:p>
          </p:txBody>
        </p:sp>
        <p:sp>
          <p:nvSpPr>
            <p:cNvPr id="47" name="TextBox 61"/>
            <p:cNvSpPr txBox="1"/>
            <p:nvPr/>
          </p:nvSpPr>
          <p:spPr>
            <a:xfrm>
              <a:off x="6746002" y="4513090"/>
              <a:ext cx="2302236" cy="28751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829460" hangingPunct="0">
                <a:lnSpc>
                  <a:spcPct val="102916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Front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Cover</a:t>
              </a:r>
              <a:r>
                <a:rPr lang="en-US" altLang="zh-CN" sz="907" spc="-73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Module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sz="907" dirty="0">
                  <a:solidFill>
                    <a:prstClr val="black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/>
              </a:r>
              <a:br>
                <a:rPr lang="en-US" sz="907" dirty="0">
                  <a:solidFill>
                    <a:prstClr val="black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</a:br>
              <a:r>
                <a:rPr lang="en-US" altLang="zh-CN" sz="907" spc="-5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Axle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spc="-5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A'ssy</a:t>
              </a:r>
            </a:p>
          </p:txBody>
        </p:sp>
        <p:sp>
          <p:nvSpPr>
            <p:cNvPr id="48" name="TextBox 61"/>
            <p:cNvSpPr txBox="1"/>
            <p:nvPr/>
          </p:nvSpPr>
          <p:spPr>
            <a:xfrm>
              <a:off x="6746002" y="5714395"/>
              <a:ext cx="2302236" cy="44242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829460">
                <a:lnSpc>
                  <a:spcPct val="103333"/>
                </a:lnSpc>
              </a:pPr>
              <a:r>
                <a:rPr lang="en-US" altLang="zh-CN" sz="907" spc="-5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Water</a:t>
              </a:r>
              <a:r>
                <a:rPr lang="en-US" altLang="zh-CN" sz="907" spc="5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spc="-9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Pump</a:t>
              </a:r>
            </a:p>
            <a:p>
              <a:pPr defTabSz="829460">
                <a:lnSpc>
                  <a:spcPct val="102916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Oil</a:t>
              </a:r>
              <a:r>
                <a:rPr lang="en-US" altLang="zh-CN" sz="907" spc="9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spc="-5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Pump</a:t>
              </a:r>
            </a:p>
            <a:p>
              <a:pPr defTabSz="829460">
                <a:lnSpc>
                  <a:spcPct val="110833"/>
                </a:lnSpc>
              </a:pP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Front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Cover</a:t>
              </a:r>
              <a:r>
                <a:rPr lang="en-US" altLang="zh-CN" sz="907" spc="-36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  <a:cs typeface="Malgun Gothic"/>
                </a:rPr>
                <a:t> </a:t>
              </a:r>
              <a:r>
                <a:rPr lang="en-US" altLang="zh-CN" sz="907" dirty="0">
                  <a:solidFill>
                    <a:srgbClr val="383435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Module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026889" y="4172512"/>
              <a:ext cx="871211" cy="279184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907" dirty="0">
                  <a:solidFill>
                    <a:srgbClr val="727171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Since</a:t>
              </a:r>
              <a:r>
                <a:rPr lang="en-US" altLang="ko-KR" sz="1089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en-US" altLang="ko-KR" sz="1270" b="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2002</a:t>
              </a:r>
              <a:endParaRPr lang="ko-KR" altLang="en-US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476797" y="4461092"/>
              <a:ext cx="369470" cy="223336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907" b="1" dirty="0">
                  <a:solidFill>
                    <a:srgbClr val="ED6C00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483</a:t>
              </a:r>
              <a:endParaRPr lang="ko-KR" altLang="en-US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56" name="그림 55" descr="domestic_사람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421126" y="4519298"/>
              <a:ext cx="99543" cy="107832"/>
            </a:xfrm>
            <a:prstGeom prst="rect">
              <a:avLst/>
            </a:prstGeom>
          </p:spPr>
        </p:pic>
        <p:sp>
          <p:nvSpPr>
            <p:cNvPr id="59" name="TextBox 58"/>
            <p:cNvSpPr txBox="1"/>
            <p:nvPr/>
          </p:nvSpPr>
          <p:spPr>
            <a:xfrm>
              <a:off x="4476797" y="5658854"/>
              <a:ext cx="369470" cy="223336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907" b="1" dirty="0">
                  <a:solidFill>
                    <a:srgbClr val="ED6C00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300</a:t>
              </a:r>
              <a:endParaRPr lang="ko-KR" altLang="en-US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60" name="그림 59" descr="domestic_사람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421126" y="5717059"/>
              <a:ext cx="99543" cy="107832"/>
            </a:xfrm>
            <a:prstGeom prst="rect">
              <a:avLst/>
            </a:prstGeom>
          </p:spPr>
        </p:pic>
        <p:sp>
          <p:nvSpPr>
            <p:cNvPr id="62" name="TextBox 61"/>
            <p:cNvSpPr txBox="1"/>
            <p:nvPr/>
          </p:nvSpPr>
          <p:spPr>
            <a:xfrm>
              <a:off x="8917015" y="4461092"/>
              <a:ext cx="369470" cy="223336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907" b="1" dirty="0">
                  <a:solidFill>
                    <a:srgbClr val="ED6C00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185</a:t>
              </a:r>
              <a:endParaRPr lang="ko-KR" altLang="en-US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63" name="그림 62" descr="domestic_사람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61345" y="4519298"/>
              <a:ext cx="99543" cy="107832"/>
            </a:xfrm>
            <a:prstGeom prst="rect">
              <a:avLst/>
            </a:prstGeom>
          </p:spPr>
        </p:pic>
        <p:sp>
          <p:nvSpPr>
            <p:cNvPr id="65" name="TextBox 64"/>
            <p:cNvSpPr txBox="1"/>
            <p:nvPr/>
          </p:nvSpPr>
          <p:spPr>
            <a:xfrm>
              <a:off x="8917015" y="5658854"/>
              <a:ext cx="369470" cy="223336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907" b="1" dirty="0">
                  <a:solidFill>
                    <a:srgbClr val="ED6C00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150</a:t>
              </a:r>
              <a:endParaRPr lang="ko-KR" altLang="en-US" sz="907" b="1" dirty="0">
                <a:solidFill>
                  <a:srgbClr val="ED6C00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pic>
          <p:nvPicPr>
            <p:cNvPr id="66" name="그림 65" descr="domestic_사람 이미지.png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61345" y="5717059"/>
              <a:ext cx="99543" cy="107832"/>
            </a:xfrm>
            <a:prstGeom prst="rect">
              <a:avLst/>
            </a:prstGeom>
          </p:spPr>
        </p:pic>
        <p:sp>
          <p:nvSpPr>
            <p:cNvPr id="67" name="TextBox 66"/>
            <p:cNvSpPr txBox="1"/>
            <p:nvPr/>
          </p:nvSpPr>
          <p:spPr>
            <a:xfrm>
              <a:off x="4026889" y="5366463"/>
              <a:ext cx="871211" cy="279184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907" dirty="0">
                  <a:solidFill>
                    <a:srgbClr val="727171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Since</a:t>
              </a:r>
              <a:r>
                <a:rPr lang="en-US" altLang="ko-KR" sz="1089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en-US" altLang="ko-KR" sz="1270" b="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2007</a:t>
              </a:r>
              <a:endParaRPr lang="ko-KR" altLang="en-US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469385" y="4172512"/>
              <a:ext cx="871211" cy="279184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907" dirty="0">
                  <a:solidFill>
                    <a:srgbClr val="727171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Since</a:t>
              </a:r>
              <a:r>
                <a:rPr lang="en-US" altLang="ko-KR" sz="1089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en-US" altLang="ko-KR" sz="1270" b="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2010</a:t>
              </a:r>
              <a:endParaRPr lang="ko-KR" altLang="en-US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8469385" y="5366463"/>
              <a:ext cx="871211" cy="279184"/>
            </a:xfrm>
            <a:prstGeom prst="rect">
              <a:avLst/>
            </a:prstGeom>
            <a:noFill/>
          </p:spPr>
          <p:txBody>
            <a:bodyPr wrap="none" lIns="82936" tIns="41468" rIns="82936" bIns="41468" rtlCol="0">
              <a:spAutoFit/>
            </a:bodyPr>
            <a:lstStyle/>
            <a:p>
              <a:pPr defTabSz="829460"/>
              <a:r>
                <a:rPr lang="en-US" altLang="ko-KR" sz="907" dirty="0">
                  <a:solidFill>
                    <a:srgbClr val="727171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Since</a:t>
              </a:r>
              <a:r>
                <a:rPr lang="en-US" altLang="ko-KR" sz="1089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 </a:t>
              </a:r>
              <a:r>
                <a:rPr lang="en-US" altLang="ko-KR" sz="1270" b="1" dirty="0">
                  <a:solidFill>
                    <a:srgbClr val="0C3388"/>
                  </a:solidFill>
                  <a:latin typeface="현대하모니 L" panose="02020603020101020101" pitchFamily="18" charset="-127"/>
                  <a:ea typeface="현대하모니 L" panose="02020603020101020101" pitchFamily="18" charset="-127"/>
                </a:rPr>
                <a:t>2015</a:t>
              </a:r>
              <a:endParaRPr lang="ko-KR" altLang="en-US" sz="1270" b="1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endParaRPr>
            </a:p>
          </p:txBody>
        </p:sp>
        <p:grpSp>
          <p:nvGrpSpPr>
            <p:cNvPr id="80" name="그룹 79"/>
            <p:cNvGrpSpPr/>
            <p:nvPr/>
          </p:nvGrpSpPr>
          <p:grpSpPr>
            <a:xfrm>
              <a:off x="2035655" y="4406900"/>
              <a:ext cx="7327406" cy="1253062"/>
              <a:chOff x="2130072" y="4857856"/>
              <a:chExt cx="8077108" cy="1381354"/>
            </a:xfrm>
          </p:grpSpPr>
          <p:pic>
            <p:nvPicPr>
              <p:cNvPr id="76" name="그림 75" descr="overseas_라인 이미지.png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30072" y="4857856"/>
                <a:ext cx="3176022" cy="67056"/>
              </a:xfrm>
              <a:prstGeom prst="rect">
                <a:avLst/>
              </a:prstGeom>
            </p:spPr>
          </p:pic>
          <p:pic>
            <p:nvPicPr>
              <p:cNvPr id="77" name="그림 76" descr="overseas_라인 이미지.png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30072" y="6172154"/>
                <a:ext cx="3176022" cy="67056"/>
              </a:xfrm>
              <a:prstGeom prst="rect">
                <a:avLst/>
              </a:prstGeom>
            </p:spPr>
          </p:pic>
          <p:pic>
            <p:nvPicPr>
              <p:cNvPr id="78" name="그림 77" descr="overseas_라인 이미지.png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31158" y="4857856"/>
                <a:ext cx="3176022" cy="67056"/>
              </a:xfrm>
              <a:prstGeom prst="rect">
                <a:avLst/>
              </a:prstGeom>
            </p:spPr>
          </p:pic>
          <p:pic>
            <p:nvPicPr>
              <p:cNvPr id="79" name="그림 78" descr="overseas_라인 이미지.png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31158" y="6172154"/>
                <a:ext cx="3176022" cy="67056"/>
              </a:xfrm>
              <a:prstGeom prst="rect">
                <a:avLst/>
              </a:prstGeom>
            </p:spPr>
          </p:pic>
        </p:grpSp>
        <p:grpSp>
          <p:nvGrpSpPr>
            <p:cNvPr id="81" name="그룹 80"/>
            <p:cNvGrpSpPr/>
            <p:nvPr/>
          </p:nvGrpSpPr>
          <p:grpSpPr>
            <a:xfrm>
              <a:off x="828274" y="4189525"/>
              <a:ext cx="5779947" cy="2121247"/>
              <a:chOff x="799158" y="4618226"/>
              <a:chExt cx="6371321" cy="2338426"/>
            </a:xfrm>
          </p:grpSpPr>
          <p:pic>
            <p:nvPicPr>
              <p:cNvPr id="70" name="그림 69" descr="overseas_monterrey 이미지.png"/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39796" y="5938618"/>
                <a:ext cx="1630683" cy="1018034"/>
              </a:xfrm>
              <a:prstGeom prst="rect">
                <a:avLst/>
              </a:prstGeom>
            </p:spPr>
          </p:pic>
          <p:pic>
            <p:nvPicPr>
              <p:cNvPr id="71" name="그림 70" descr="overseas_wuxi 이미지.png"/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99158" y="4618226"/>
                <a:ext cx="1630683" cy="1018034"/>
              </a:xfrm>
              <a:prstGeom prst="rect">
                <a:avLst/>
              </a:prstGeom>
            </p:spPr>
          </p:pic>
          <p:pic>
            <p:nvPicPr>
              <p:cNvPr id="72" name="그림 71" descr="overseas_베이징 이미지.png"/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39796" y="4618226"/>
                <a:ext cx="1630683" cy="1018034"/>
              </a:xfrm>
              <a:prstGeom prst="rect">
                <a:avLst/>
              </a:prstGeom>
            </p:spPr>
          </p:pic>
          <p:pic>
            <p:nvPicPr>
              <p:cNvPr id="74" name="그림 73" descr="overseas_첸나이 이미지.png"/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99158" y="5938618"/>
                <a:ext cx="1630683" cy="101803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06311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그림 5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52" y="-296"/>
            <a:ext cx="8279734" cy="4196623"/>
          </a:xfrm>
          <a:prstGeom prst="rect">
            <a:avLst/>
          </a:prstGeom>
        </p:spPr>
      </p:pic>
      <p:pic>
        <p:nvPicPr>
          <p:cNvPr id="1026" name="Picture 2" descr="U:\해외영업팀\01. 팀원\임혜진\임혜진 사원\1. 남상수 부장님\2019 3차 KOTRA 수출도약 중견기업 육성\애드파트너\고객사 로고\Daimler Truck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677" b="89813" l="3776" r="96633">
                        <a14:foregroundMark x1="7551" y1="52122" x2="7551" y2="52122"/>
                        <a14:foregroundMark x1="7959" y1="48217" x2="7959" y2="48217"/>
                        <a14:foregroundMark x1="8571" y1="44822" x2="8571" y2="44822"/>
                        <a14:foregroundMark x1="9286" y1="42275" x2="9286" y2="42275"/>
                        <a14:foregroundMark x1="10510" y1="40068" x2="10510" y2="40068"/>
                        <a14:foregroundMark x1="11939" y1="38200" x2="11939" y2="38200"/>
                        <a14:foregroundMark x1="13469" y1="37182" x2="13469" y2="37182"/>
                        <a14:foregroundMark x1="14388" y1="35823" x2="14388" y2="35823"/>
                        <a14:foregroundMark x1="15510" y1="34975" x2="15510" y2="34975"/>
                        <a14:foregroundMark x1="16939" y1="35144" x2="16939" y2="35144"/>
                        <a14:foregroundMark x1="20408" y1="35654" x2="20408" y2="35654"/>
                        <a14:foregroundMark x1="22551" y1="37182" x2="22551" y2="37182"/>
                        <a14:foregroundMark x1="37347" y1="47199" x2="37347" y2="47199"/>
                        <a14:foregroundMark x1="50918" y1="55348" x2="50918" y2="55348"/>
                        <a14:foregroundMark x1="55714" y1="53820" x2="55714" y2="53820"/>
                        <a14:foregroundMark x1="63571" y1="55348" x2="63571" y2="55348"/>
                        <a14:foregroundMark x1="73469" y1="55178" x2="73469" y2="55178"/>
                        <a14:foregroundMark x1="80306" y1="54160" x2="80306" y2="54160"/>
                        <a14:foregroundMark x1="87653" y1="56027" x2="87653" y2="56027"/>
                        <a14:foregroundMark x1="23367" y1="38370" x2="23367" y2="383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74" t="28545" r="3102" b="25381"/>
          <a:stretch/>
        </p:blipFill>
        <p:spPr bwMode="auto">
          <a:xfrm>
            <a:off x="1551276" y="1739937"/>
            <a:ext cx="885785" cy="26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타원 55"/>
          <p:cNvSpPr/>
          <p:nvPr/>
        </p:nvSpPr>
        <p:spPr>
          <a:xfrm>
            <a:off x="5540834" y="2075022"/>
            <a:ext cx="66708" cy="65317"/>
          </a:xfrm>
          <a:prstGeom prst="ellipse">
            <a:avLst/>
          </a:prstGeom>
          <a:solidFill>
            <a:srgbClr val="ED6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3986" tIns="41993" rIns="83986" bIns="41993" rtlCol="0" anchor="ctr"/>
          <a:lstStyle/>
          <a:p>
            <a:pPr algn="ctr" defTabSz="839852" latinLnBrk="0"/>
            <a:endParaRPr lang="ko-KR" altLang="en-US">
              <a:solidFill>
                <a:prstClr val="white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5836087" y="2108883"/>
            <a:ext cx="66708" cy="65317"/>
          </a:xfrm>
          <a:prstGeom prst="ellipse">
            <a:avLst/>
          </a:prstGeom>
          <a:solidFill>
            <a:srgbClr val="ED6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3986" tIns="41993" rIns="83986" bIns="41993" rtlCol="0" anchor="ctr"/>
          <a:lstStyle/>
          <a:p>
            <a:pPr algn="ctr" defTabSz="839852" latinLnBrk="0"/>
            <a:endParaRPr lang="ko-KR" altLang="en-US">
              <a:solidFill>
                <a:prstClr val="white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5139811" y="2033897"/>
            <a:ext cx="66708" cy="65317"/>
          </a:xfrm>
          <a:prstGeom prst="ellipse">
            <a:avLst/>
          </a:prstGeom>
          <a:solidFill>
            <a:srgbClr val="ED6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3986" tIns="41993" rIns="83986" bIns="41993" rtlCol="0" anchor="ctr"/>
          <a:lstStyle/>
          <a:p>
            <a:pPr algn="ctr" defTabSz="839852" latinLnBrk="0"/>
            <a:endParaRPr lang="ko-KR" altLang="en-US">
              <a:solidFill>
                <a:prstClr val="white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1" name="타원 60"/>
          <p:cNvSpPr/>
          <p:nvPr/>
        </p:nvSpPr>
        <p:spPr>
          <a:xfrm>
            <a:off x="8709580" y="1902066"/>
            <a:ext cx="66708" cy="65317"/>
          </a:xfrm>
          <a:prstGeom prst="ellipse">
            <a:avLst/>
          </a:prstGeom>
          <a:solidFill>
            <a:srgbClr val="ED6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3986" tIns="41993" rIns="83986" bIns="41993" rtlCol="0" anchor="ctr"/>
          <a:lstStyle/>
          <a:p>
            <a:pPr algn="ctr" defTabSz="839852" latinLnBrk="0"/>
            <a:endParaRPr lang="ko-KR" altLang="en-US">
              <a:solidFill>
                <a:prstClr val="white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 flipH="1">
            <a:off x="1844426" y="1557476"/>
            <a:ext cx="833853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타원 1"/>
          <p:cNvSpPr/>
          <p:nvPr/>
        </p:nvSpPr>
        <p:spPr>
          <a:xfrm>
            <a:off x="2665567" y="1532081"/>
            <a:ext cx="66708" cy="65317"/>
          </a:xfrm>
          <a:prstGeom prst="ellipse">
            <a:avLst/>
          </a:prstGeom>
          <a:solidFill>
            <a:srgbClr val="ED6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3986" tIns="41993" rIns="83986" bIns="41993" rtlCol="0" anchor="ctr"/>
          <a:lstStyle/>
          <a:p>
            <a:pPr algn="ctr" defTabSz="839852" latinLnBrk="0"/>
            <a:endParaRPr lang="ko-KR" altLang="en-US">
              <a:solidFill>
                <a:prstClr val="white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11787" y="1445793"/>
            <a:ext cx="301790" cy="209407"/>
          </a:xfrm>
          <a:prstGeom prst="rect">
            <a:avLst/>
          </a:prstGeom>
          <a:noFill/>
        </p:spPr>
        <p:txBody>
          <a:bodyPr wrap="none" lIns="83986" tIns="41993" rIns="83986" bIns="41993" rtlCol="0">
            <a:spAutoFit/>
          </a:bodyPr>
          <a:lstStyle/>
          <a:p>
            <a:pPr defTabSz="839852" latinLnBrk="0"/>
            <a:r>
              <a:rPr lang="en-US" altLang="ko-KR" sz="800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EU</a:t>
            </a:r>
            <a:endParaRPr lang="ko-KR" altLang="en-US" sz="800" dirty="0">
              <a:solidFill>
                <a:prstClr val="black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pic>
        <p:nvPicPr>
          <p:cNvPr id="67" name="그림 6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517" y="2052795"/>
            <a:ext cx="751468" cy="242813"/>
          </a:xfrm>
          <a:prstGeom prst="rect">
            <a:avLst/>
          </a:prstGeom>
        </p:spPr>
      </p:pic>
      <p:cxnSp>
        <p:nvCxnSpPr>
          <p:cNvPr id="69" name="직선 연결선 68"/>
          <p:cNvCxnSpPr/>
          <p:nvPr/>
        </p:nvCxnSpPr>
        <p:spPr>
          <a:xfrm flipH="1">
            <a:off x="4010787" y="2713595"/>
            <a:ext cx="33354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3561965" y="2601912"/>
            <a:ext cx="456250" cy="209407"/>
          </a:xfrm>
          <a:prstGeom prst="rect">
            <a:avLst/>
          </a:prstGeom>
          <a:noFill/>
        </p:spPr>
        <p:txBody>
          <a:bodyPr wrap="none" lIns="83986" tIns="41993" rIns="83986" bIns="41993" rtlCol="0">
            <a:spAutoFit/>
          </a:bodyPr>
          <a:lstStyle/>
          <a:p>
            <a:pPr defTabSz="839852" latinLnBrk="0"/>
            <a:r>
              <a:rPr lang="en-US" altLang="ko-KR" sz="800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INDIA</a:t>
            </a:r>
            <a:endParaRPr lang="ko-KR" altLang="en-US" sz="800" dirty="0">
              <a:solidFill>
                <a:prstClr val="black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734" y="2874122"/>
            <a:ext cx="760517" cy="228610"/>
          </a:xfrm>
          <a:prstGeom prst="rect">
            <a:avLst/>
          </a:prstGeom>
        </p:spPr>
      </p:pic>
      <p:cxnSp>
        <p:nvCxnSpPr>
          <p:cNvPr id="11" name="꺾인 연결선 10"/>
          <p:cNvCxnSpPr/>
          <p:nvPr/>
        </p:nvCxnSpPr>
        <p:spPr>
          <a:xfrm rot="16200000" flipH="1">
            <a:off x="5907659" y="1763944"/>
            <a:ext cx="718488" cy="1400873"/>
          </a:xfrm>
          <a:prstGeom prst="bentConnector2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0" name="그룹 89"/>
          <p:cNvGrpSpPr>
            <a:grpSpLocks noChangeAspect="1"/>
          </p:cNvGrpSpPr>
          <p:nvPr/>
        </p:nvGrpSpPr>
        <p:grpSpPr>
          <a:xfrm>
            <a:off x="5242223" y="2917049"/>
            <a:ext cx="2334523" cy="1012415"/>
            <a:chOff x="927292" y="4041088"/>
            <a:chExt cx="2793028" cy="1237054"/>
          </a:xfrm>
        </p:grpSpPr>
        <p:pic>
          <p:nvPicPr>
            <p:cNvPr id="98" name="그림 97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81632" y="4239088"/>
              <a:ext cx="629549" cy="324000"/>
            </a:xfrm>
            <a:prstGeom prst="rect">
              <a:avLst/>
            </a:prstGeom>
          </p:spPr>
        </p:pic>
        <p:pic>
          <p:nvPicPr>
            <p:cNvPr id="104" name="그림 103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7444" y="4738142"/>
              <a:ext cx="476820" cy="288000"/>
            </a:xfrm>
            <a:prstGeom prst="rect">
              <a:avLst/>
            </a:prstGeom>
          </p:spPr>
        </p:pic>
        <p:pic>
          <p:nvPicPr>
            <p:cNvPr id="105" name="그림 10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2286" y="4712066"/>
              <a:ext cx="908241" cy="360000"/>
            </a:xfrm>
            <a:prstGeom prst="rect">
              <a:avLst/>
            </a:prstGeom>
          </p:spPr>
        </p:pic>
        <p:pic>
          <p:nvPicPr>
            <p:cNvPr id="106" name="그림 105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08242" y="4041088"/>
              <a:ext cx="720000" cy="720000"/>
            </a:xfrm>
            <a:prstGeom prst="rect">
              <a:avLst/>
            </a:prstGeom>
          </p:spPr>
        </p:pic>
        <p:pic>
          <p:nvPicPr>
            <p:cNvPr id="107" name="그림 106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7292" y="4558142"/>
              <a:ext cx="1281899" cy="720000"/>
            </a:xfrm>
            <a:prstGeom prst="rect">
              <a:avLst/>
            </a:prstGeom>
          </p:spPr>
        </p:pic>
        <p:pic>
          <p:nvPicPr>
            <p:cNvPr id="108" name="그림 107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71388" y="4221088"/>
              <a:ext cx="948932" cy="360000"/>
            </a:xfrm>
            <a:prstGeom prst="rect">
              <a:avLst/>
            </a:prstGeom>
          </p:spPr>
        </p:pic>
      </p:grpSp>
      <p:sp>
        <p:nvSpPr>
          <p:cNvPr id="109" name="TextBox 108"/>
          <p:cNvSpPr txBox="1"/>
          <p:nvPr/>
        </p:nvSpPr>
        <p:spPr>
          <a:xfrm>
            <a:off x="6965986" y="2720500"/>
            <a:ext cx="508232" cy="209407"/>
          </a:xfrm>
          <a:prstGeom prst="rect">
            <a:avLst/>
          </a:prstGeom>
          <a:noFill/>
        </p:spPr>
        <p:txBody>
          <a:bodyPr wrap="none" lIns="83986" tIns="41993" rIns="83986" bIns="41993" rtlCol="0">
            <a:spAutoFit/>
          </a:bodyPr>
          <a:lstStyle/>
          <a:p>
            <a:pPr defTabSz="839852" latinLnBrk="0"/>
            <a:r>
              <a:rPr lang="en-US" altLang="ko-KR" sz="800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KOREA</a:t>
            </a:r>
            <a:endParaRPr lang="ko-KR" altLang="en-US" sz="800" dirty="0">
              <a:solidFill>
                <a:prstClr val="black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cxnSp>
        <p:nvCxnSpPr>
          <p:cNvPr id="110" name="꺾인 연결선 109"/>
          <p:cNvCxnSpPr/>
          <p:nvPr/>
        </p:nvCxnSpPr>
        <p:spPr>
          <a:xfrm rot="5400000" flipH="1" flipV="1">
            <a:off x="5869634" y="1811478"/>
            <a:ext cx="326585" cy="333541"/>
          </a:xfrm>
          <a:prstGeom prst="bentConnector2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6199697" y="1713295"/>
            <a:ext cx="491894" cy="209407"/>
          </a:xfrm>
          <a:prstGeom prst="rect">
            <a:avLst/>
          </a:prstGeom>
          <a:noFill/>
        </p:spPr>
        <p:txBody>
          <a:bodyPr wrap="none" lIns="83986" tIns="41993" rIns="83986" bIns="41993" rtlCol="0">
            <a:spAutoFit/>
          </a:bodyPr>
          <a:lstStyle/>
          <a:p>
            <a:pPr defTabSz="839852" latinLnBrk="0"/>
            <a:r>
              <a:rPr lang="en-US" altLang="ko-KR" sz="800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JAPAN</a:t>
            </a:r>
            <a:endParaRPr lang="ko-KR" altLang="en-US" sz="800" dirty="0">
              <a:solidFill>
                <a:prstClr val="black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grpSp>
        <p:nvGrpSpPr>
          <p:cNvPr id="114" name="그룹 113"/>
          <p:cNvGrpSpPr>
            <a:grpSpLocks noChangeAspect="1"/>
          </p:cNvGrpSpPr>
          <p:nvPr/>
        </p:nvGrpSpPr>
        <p:grpSpPr>
          <a:xfrm>
            <a:off x="6319897" y="1985581"/>
            <a:ext cx="1003106" cy="293927"/>
            <a:chOff x="1504408" y="2590142"/>
            <a:chExt cx="1202977" cy="360000"/>
          </a:xfrm>
        </p:grpSpPr>
        <p:pic>
          <p:nvPicPr>
            <p:cNvPr id="115" name="그림 114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28242" y="2590735"/>
              <a:ext cx="779143" cy="324000"/>
            </a:xfrm>
            <a:prstGeom prst="rect">
              <a:avLst/>
            </a:prstGeom>
          </p:spPr>
        </p:pic>
        <p:pic>
          <p:nvPicPr>
            <p:cNvPr id="116" name="그림 115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04408" y="2590142"/>
              <a:ext cx="329657" cy="360000"/>
            </a:xfrm>
            <a:prstGeom prst="rect">
              <a:avLst/>
            </a:prstGeom>
          </p:spPr>
        </p:pic>
      </p:grpSp>
      <p:cxnSp>
        <p:nvCxnSpPr>
          <p:cNvPr id="117" name="꺾인 연결선 116"/>
          <p:cNvCxnSpPr/>
          <p:nvPr/>
        </p:nvCxnSpPr>
        <p:spPr>
          <a:xfrm rot="16200000" flipV="1">
            <a:off x="4451058" y="1322788"/>
            <a:ext cx="653171" cy="800499"/>
          </a:xfrm>
          <a:prstGeom prst="bentConnector2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8" name="TextBox 117"/>
          <p:cNvSpPr txBox="1"/>
          <p:nvPr/>
        </p:nvSpPr>
        <p:spPr>
          <a:xfrm>
            <a:off x="3895419" y="1284769"/>
            <a:ext cx="475786" cy="207917"/>
          </a:xfrm>
          <a:prstGeom prst="rect">
            <a:avLst/>
          </a:prstGeom>
          <a:noFill/>
        </p:spPr>
        <p:txBody>
          <a:bodyPr wrap="none" lIns="83986" tIns="41993" rIns="83986" bIns="41993" rtlCol="0">
            <a:spAutoFit/>
          </a:bodyPr>
          <a:lstStyle/>
          <a:p>
            <a:pPr defTabSz="839852" latinLnBrk="0"/>
            <a:r>
              <a:rPr lang="en-US" altLang="ko-KR" sz="800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CHINA</a:t>
            </a:r>
            <a:endParaRPr lang="ko-KR" altLang="en-US" sz="800" dirty="0">
              <a:solidFill>
                <a:prstClr val="black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grpSp>
        <p:nvGrpSpPr>
          <p:cNvPr id="119" name="그룹 118"/>
          <p:cNvGrpSpPr/>
          <p:nvPr/>
        </p:nvGrpSpPr>
        <p:grpSpPr>
          <a:xfrm>
            <a:off x="3962993" y="1499609"/>
            <a:ext cx="1018673" cy="1038564"/>
            <a:chOff x="6156176" y="2536142"/>
            <a:chExt cx="1099481" cy="1144825"/>
          </a:xfrm>
        </p:grpSpPr>
        <p:pic>
          <p:nvPicPr>
            <p:cNvPr id="120" name="그림 119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15658" y="2536142"/>
              <a:ext cx="504000" cy="504000"/>
            </a:xfrm>
            <a:prstGeom prst="rect">
              <a:avLst/>
            </a:prstGeom>
          </p:spPr>
        </p:pic>
        <p:pic>
          <p:nvPicPr>
            <p:cNvPr id="121" name="그림 120"/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15657" y="3140967"/>
              <a:ext cx="540000" cy="540000"/>
            </a:xfrm>
            <a:prstGeom prst="rect">
              <a:avLst/>
            </a:prstGeom>
          </p:spPr>
        </p:pic>
        <p:pic>
          <p:nvPicPr>
            <p:cNvPr id="122" name="그림 121"/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56176" y="2590676"/>
              <a:ext cx="360000" cy="360000"/>
            </a:xfrm>
            <a:prstGeom prst="rect">
              <a:avLst/>
            </a:prstGeom>
          </p:spPr>
        </p:pic>
        <p:pic>
          <p:nvPicPr>
            <p:cNvPr id="123" name="그림 122"/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56176" y="3068960"/>
              <a:ext cx="360000" cy="360000"/>
            </a:xfrm>
            <a:prstGeom prst="rect">
              <a:avLst/>
            </a:prstGeom>
          </p:spPr>
        </p:pic>
      </p:grpSp>
      <p:sp>
        <p:nvSpPr>
          <p:cNvPr id="60" name="타원 59"/>
          <p:cNvSpPr/>
          <p:nvPr/>
        </p:nvSpPr>
        <p:spPr>
          <a:xfrm>
            <a:off x="4302040" y="2689401"/>
            <a:ext cx="66708" cy="65317"/>
          </a:xfrm>
          <a:prstGeom prst="ellipse">
            <a:avLst/>
          </a:prstGeom>
          <a:solidFill>
            <a:srgbClr val="ED6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83986" tIns="41993" rIns="83986" bIns="41993" rtlCol="0" anchor="ctr"/>
          <a:lstStyle/>
          <a:p>
            <a:pPr algn="ctr" defTabSz="839852" latinLnBrk="0"/>
            <a:endParaRPr lang="ko-KR" altLang="en-US">
              <a:solidFill>
                <a:prstClr val="white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cxnSp>
        <p:nvCxnSpPr>
          <p:cNvPr id="134" name="꺾인 연결선 133"/>
          <p:cNvCxnSpPr/>
          <p:nvPr/>
        </p:nvCxnSpPr>
        <p:spPr>
          <a:xfrm rot="16200000" flipH="1">
            <a:off x="8880524" y="1785365"/>
            <a:ext cx="391903" cy="667082"/>
          </a:xfrm>
          <a:prstGeom prst="bentConnector2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5" name="TextBox 134"/>
          <p:cNvSpPr txBox="1"/>
          <p:nvPr/>
        </p:nvSpPr>
        <p:spPr>
          <a:xfrm>
            <a:off x="9410018" y="2203173"/>
            <a:ext cx="374565" cy="209407"/>
          </a:xfrm>
          <a:prstGeom prst="rect">
            <a:avLst/>
          </a:prstGeom>
          <a:noFill/>
        </p:spPr>
        <p:txBody>
          <a:bodyPr wrap="none" lIns="83986" tIns="41993" rIns="83986" bIns="41993" rtlCol="0">
            <a:spAutoFit/>
          </a:bodyPr>
          <a:lstStyle/>
          <a:p>
            <a:pPr defTabSz="839852" latinLnBrk="0"/>
            <a:r>
              <a:rPr lang="en-US" altLang="ko-KR" sz="800" dirty="0">
                <a:solidFill>
                  <a:prstClr val="black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USA</a:t>
            </a:r>
            <a:endParaRPr lang="ko-KR" altLang="en-US" sz="800" dirty="0">
              <a:solidFill>
                <a:prstClr val="black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pic>
        <p:nvPicPr>
          <p:cNvPr id="1028" name="Picture 4" descr="Maserati Logo, HD Png, Meaning, Information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571" y="2337064"/>
            <a:ext cx="711555" cy="39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7792945" y="1504826"/>
            <a:ext cx="1880338" cy="914439"/>
            <a:chOff x="8528847" y="2732354"/>
            <a:chExt cx="2029499" cy="1008000"/>
          </a:xfrm>
        </p:grpSpPr>
        <p:pic>
          <p:nvPicPr>
            <p:cNvPr id="130" name="그림 129"/>
            <p:cNvPicPr>
              <a:picLocks noChangeAspect="1"/>
            </p:cNvPicPr>
            <p:nvPr/>
          </p:nvPicPr>
          <p:blipFill>
            <a:blip r:embed="rId20" cstate="email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222" r="99667">
                          <a14:foregroundMark x1="4111" y1="50000" x2="4111" y2="50000"/>
                          <a14:foregroundMark x1="18778" y1="43200" x2="18778" y2="43200"/>
                          <a14:foregroundMark x1="30111" y1="47000" x2="30111" y2="47000"/>
                          <a14:foregroundMark x1="37222" y1="48400" x2="37222" y2="48400"/>
                          <a14:foregroundMark x1="47111" y1="50400" x2="47111" y2="50400"/>
                          <a14:foregroundMark x1="66556" y1="47000" x2="66556" y2="47000"/>
                          <a14:foregroundMark x1="73333" y1="47400" x2="73333" y2="47400"/>
                          <a14:foregroundMark x1="80444" y1="45800" x2="80444" y2="45800"/>
                          <a14:foregroundMark x1="86778" y1="47000" x2="86778" y2="47000"/>
                          <a14:foregroundMark x1="95667" y1="48400" x2="95667" y2="484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32787" y="3226154"/>
              <a:ext cx="925559" cy="514200"/>
            </a:xfrm>
            <a:prstGeom prst="rect">
              <a:avLst/>
            </a:prstGeom>
          </p:spPr>
        </p:pic>
        <p:pic>
          <p:nvPicPr>
            <p:cNvPr id="132" name="그림 131"/>
            <p:cNvPicPr>
              <a:picLocks noChangeAspect="1"/>
            </p:cNvPicPr>
            <p:nvPr/>
          </p:nvPicPr>
          <p:blipFill rotWithShape="1"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23601" y="2732354"/>
              <a:ext cx="629028" cy="544447"/>
            </a:xfrm>
            <a:prstGeom prst="rect">
              <a:avLst/>
            </a:prstGeom>
          </p:spPr>
        </p:pic>
        <p:pic>
          <p:nvPicPr>
            <p:cNvPr id="133" name="그림 132"/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94204" y="3315305"/>
              <a:ext cx="302470" cy="302471"/>
            </a:xfrm>
            <a:prstGeom prst="rect">
              <a:avLst/>
            </a:prstGeom>
          </p:spPr>
        </p:pic>
        <p:pic>
          <p:nvPicPr>
            <p:cNvPr id="4" name="Picture 4" descr="https://static.wikia.nocookie.net/wrgtl/images/4/41/Stellantis.png/revision/latest?cb=20201120213650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8847" y="2859588"/>
              <a:ext cx="1004029" cy="247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2B9B99AE-8972-40EE-82A0-DFE624D6F3C2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245110" y="4156379"/>
            <a:ext cx="4388410" cy="2584989"/>
          </a:xfrm>
          <a:prstGeom prst="rect">
            <a:avLst/>
          </a:prstGeom>
        </p:spPr>
      </p:pic>
      <p:sp>
        <p:nvSpPr>
          <p:cNvPr id="84" name="TextBox 168">
            <a:extLst>
              <a:ext uri="{FF2B5EF4-FFF2-40B4-BE49-F238E27FC236}">
                <a16:creationId xmlns:a16="http://schemas.microsoft.com/office/drawing/2014/main" id="{9C79857F-FDED-4587-87F5-38B69E50A3E2}"/>
              </a:ext>
            </a:extLst>
          </p:cNvPr>
          <p:cNvSpPr txBox="1"/>
          <p:nvPr/>
        </p:nvSpPr>
        <p:spPr>
          <a:xfrm>
            <a:off x="6379229" y="4025793"/>
            <a:ext cx="1446079" cy="20140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defTabSz="829460">
              <a:lnSpc>
                <a:spcPct val="110833"/>
              </a:lnSpc>
            </a:pPr>
            <a:r>
              <a:rPr lang="ko-KR" altLang="en-US" sz="1179" b="1" spc="-5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국내 매출</a:t>
            </a:r>
            <a:r>
              <a:rPr lang="en-US" altLang="zh-CN" sz="1179" b="1" spc="-5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 (</a:t>
            </a:r>
            <a:r>
              <a:rPr lang="ko-KR" altLang="en-US" sz="1179" b="1" spc="-5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단위 억원</a:t>
            </a:r>
            <a:r>
              <a:rPr lang="en-US" altLang="zh-CN" sz="1179" b="1" spc="-5" dirty="0">
                <a:solidFill>
                  <a:srgbClr val="0C3388"/>
                </a:solidFill>
                <a:latin typeface="현대하모니 L" panose="02020603020101020101" pitchFamily="18" charset="-127"/>
                <a:ea typeface="현대하모니 L" panose="02020603020101020101" pitchFamily="18" charset="-127"/>
              </a:rPr>
              <a:t>)</a:t>
            </a:r>
            <a:endParaRPr lang="en-US" altLang="zh-CN" sz="1179" b="1" dirty="0">
              <a:solidFill>
                <a:srgbClr val="0C3388"/>
              </a:solidFill>
              <a:latin typeface="현대하모니 L" panose="02020603020101020101" pitchFamily="18" charset="-127"/>
              <a:ea typeface="현대하모니 L" panose="0202060302010102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SALES AND CUSTOMER </a:t>
            </a:r>
            <a:r>
              <a:rPr lang="en-US" altLang="ko-KR" sz="1400" b="1" dirty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(GLOBAL)</a:t>
            </a:r>
            <a:endParaRPr lang="ko-KR" altLang="en-US" sz="32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50" name="TextBox 168"/>
          <p:cNvSpPr txBox="1"/>
          <p:nvPr/>
        </p:nvSpPr>
        <p:spPr>
          <a:xfrm>
            <a:off x="531331" y="3933056"/>
            <a:ext cx="1594034" cy="2220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833"/>
              </a:lnSpc>
            </a:pPr>
            <a:r>
              <a:rPr lang="en-US" altLang="zh-CN" sz="1300" b="1" spc="-5" dirty="0" smtClean="0">
                <a:solidFill>
                  <a:srgbClr val="0C3388"/>
                </a:solidFill>
                <a:latin typeface="Malgun Gothic"/>
                <a:ea typeface="Malgun Gothic"/>
              </a:rPr>
              <a:t>SALES (MIL. USD)</a:t>
            </a:r>
            <a:endParaRPr lang="en-US" altLang="zh-CN" sz="1300" b="1" dirty="0">
              <a:solidFill>
                <a:srgbClr val="0C3388"/>
              </a:solidFill>
              <a:latin typeface="Malgun Gothic"/>
              <a:ea typeface="Malgun Gothic"/>
            </a:endParaRPr>
          </a:p>
        </p:txBody>
      </p:sp>
      <p:graphicFrame>
        <p:nvGraphicFramePr>
          <p:cNvPr id="51" name="내용 개체 틀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8367639"/>
              </p:ext>
            </p:extLst>
          </p:nvPr>
        </p:nvGraphicFramePr>
        <p:xfrm>
          <a:off x="292339" y="4156379"/>
          <a:ext cx="4289443" cy="24515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313608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8464" y="908720"/>
            <a:ext cx="9649072" cy="5544616"/>
            <a:chOff x="462553" y="1124744"/>
            <a:chExt cx="9282944" cy="5163902"/>
          </a:xfrm>
        </p:grpSpPr>
        <p:sp>
          <p:nvSpPr>
            <p:cNvPr id="40" name="TextBox 39"/>
            <p:cNvSpPr txBox="1"/>
            <p:nvPr/>
          </p:nvSpPr>
          <p:spPr>
            <a:xfrm>
              <a:off x="463329" y="2846125"/>
              <a:ext cx="1987680" cy="374727"/>
            </a:xfrm>
            <a:prstGeom prst="rect">
              <a:avLst/>
            </a:prstGeom>
            <a:noFill/>
          </p:spPr>
          <p:txBody>
            <a:bodyPr wrap="none" lIns="94625" tIns="47312" rIns="94625" bIns="47312">
              <a:spAutoFit/>
            </a:bodyPr>
            <a:lstStyle/>
            <a:p>
              <a:pPr>
                <a:defRPr/>
              </a:pPr>
              <a:r>
                <a:rPr lang="en-US" altLang="ko-KR" sz="1814" b="1" dirty="0">
                  <a:solidFill>
                    <a:schemeClr val="accent1">
                      <a:lumMod val="75000"/>
                    </a:schemeClr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Powertrain Parts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62553" y="4563381"/>
              <a:ext cx="1539224" cy="374727"/>
            </a:xfrm>
            <a:prstGeom prst="rect">
              <a:avLst/>
            </a:prstGeom>
            <a:noFill/>
          </p:spPr>
          <p:txBody>
            <a:bodyPr wrap="none" lIns="94625" tIns="47312" rIns="94625" bIns="47312">
              <a:spAutoFit/>
            </a:bodyPr>
            <a:lstStyle/>
            <a:p>
              <a:pPr>
                <a:defRPr/>
              </a:pPr>
              <a:r>
                <a:rPr lang="en-US" altLang="ko-KR" sz="1814" b="1" dirty="0">
                  <a:solidFill>
                    <a:schemeClr val="accent1">
                      <a:lumMod val="75000"/>
                    </a:schemeClr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Engine Parts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74599" y="1124744"/>
              <a:ext cx="1645022" cy="374727"/>
            </a:xfrm>
            <a:prstGeom prst="rect">
              <a:avLst/>
            </a:prstGeom>
            <a:noFill/>
          </p:spPr>
          <p:txBody>
            <a:bodyPr wrap="none" lIns="94625" tIns="47312" rIns="94625" bIns="47312">
              <a:spAutoFit/>
            </a:bodyPr>
            <a:lstStyle/>
            <a:p>
              <a:pPr>
                <a:defRPr/>
              </a:pPr>
              <a:r>
                <a:rPr lang="en-US" altLang="ko-KR" sz="1814" b="1" dirty="0">
                  <a:solidFill>
                    <a:schemeClr val="accent1">
                      <a:lumMod val="75000"/>
                    </a:schemeClr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Chassis Parts</a:t>
              </a:r>
            </a:p>
          </p:txBody>
        </p:sp>
        <p:pic>
          <p:nvPicPr>
            <p:cNvPr id="84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465994" y="3137035"/>
              <a:ext cx="1610089" cy="14410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465993" y="4874260"/>
              <a:ext cx="1610089" cy="1406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3"/>
            <p:cNvSpPr txBox="1">
              <a:spLocks noChangeArrowheads="1"/>
            </p:cNvSpPr>
            <p:nvPr/>
          </p:nvSpPr>
          <p:spPr bwMode="auto">
            <a:xfrm>
              <a:off x="700623" y="4247520"/>
              <a:ext cx="1090383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AT 6Speed Oil Pump</a:t>
              </a:r>
            </a:p>
          </p:txBody>
        </p:sp>
        <p:pic>
          <p:nvPicPr>
            <p:cNvPr id="88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465302" y="1418531"/>
              <a:ext cx="1610089" cy="1441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1997774" y="3137036"/>
              <a:ext cx="1610089" cy="1449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1997773" y="4882315"/>
              <a:ext cx="1610089" cy="140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1997083" y="1410478"/>
              <a:ext cx="1610089" cy="1449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3535198" y="3137035"/>
              <a:ext cx="1610089" cy="1449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3527143" y="4882315"/>
              <a:ext cx="1610089" cy="140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3534506" y="1410477"/>
              <a:ext cx="1610089" cy="1441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5068033" y="3139944"/>
              <a:ext cx="1610089" cy="1448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5059978" y="4877170"/>
              <a:ext cx="1610089" cy="1411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5067342" y="1413387"/>
              <a:ext cx="1610089" cy="1432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6592020" y="1410478"/>
              <a:ext cx="1610089" cy="1435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8132971" y="1414689"/>
              <a:ext cx="1610089" cy="1431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6592020" y="3145089"/>
              <a:ext cx="1610089" cy="1432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6592019" y="4882315"/>
              <a:ext cx="1610089" cy="140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8135408" y="3157795"/>
              <a:ext cx="1610089" cy="1405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8135407" y="4878913"/>
              <a:ext cx="1610089" cy="13957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" name="TextBox 35"/>
            <p:cNvSpPr txBox="1">
              <a:spLocks noChangeArrowheads="1"/>
            </p:cNvSpPr>
            <p:nvPr/>
          </p:nvSpPr>
          <p:spPr bwMode="auto">
            <a:xfrm>
              <a:off x="2232670" y="4234660"/>
              <a:ext cx="1090383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AT 8Speed Oil Pump</a:t>
              </a:r>
            </a:p>
          </p:txBody>
        </p:sp>
        <p:sp>
          <p:nvSpPr>
            <p:cNvPr id="60" name="TextBox 36"/>
            <p:cNvSpPr txBox="1">
              <a:spLocks noChangeArrowheads="1"/>
            </p:cNvSpPr>
            <p:nvPr/>
          </p:nvSpPr>
          <p:spPr bwMode="auto">
            <a:xfrm>
              <a:off x="3930597" y="4251085"/>
              <a:ext cx="805049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DCT Oil Pump</a:t>
              </a:r>
            </a:p>
          </p:txBody>
        </p:sp>
        <p:sp>
          <p:nvSpPr>
            <p:cNvPr id="61" name="TextBox 37"/>
            <p:cNvSpPr txBox="1">
              <a:spLocks noChangeArrowheads="1"/>
            </p:cNvSpPr>
            <p:nvPr/>
          </p:nvSpPr>
          <p:spPr bwMode="auto">
            <a:xfrm>
              <a:off x="5387546" y="4242872"/>
              <a:ext cx="986188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Binary Vane Pump</a:t>
              </a:r>
            </a:p>
          </p:txBody>
        </p:sp>
        <p:sp>
          <p:nvSpPr>
            <p:cNvPr id="62" name="TextBox 38"/>
            <p:cNvSpPr txBox="1">
              <a:spLocks noChangeArrowheads="1"/>
            </p:cNvSpPr>
            <p:nvPr/>
          </p:nvSpPr>
          <p:spPr bwMode="auto">
            <a:xfrm>
              <a:off x="6930422" y="4251085"/>
              <a:ext cx="931687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T/Case Oil Pump</a:t>
              </a:r>
            </a:p>
          </p:txBody>
        </p:sp>
        <p:sp>
          <p:nvSpPr>
            <p:cNvPr id="65" name="TextBox 41"/>
            <p:cNvSpPr txBox="1">
              <a:spLocks noChangeArrowheads="1"/>
            </p:cNvSpPr>
            <p:nvPr/>
          </p:nvSpPr>
          <p:spPr bwMode="auto">
            <a:xfrm>
              <a:off x="978317" y="5975780"/>
              <a:ext cx="585437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Oil Pump</a:t>
              </a:r>
            </a:p>
          </p:txBody>
        </p:sp>
        <p:sp>
          <p:nvSpPr>
            <p:cNvPr id="75" name="TextBox 54"/>
            <p:cNvSpPr txBox="1">
              <a:spLocks noChangeArrowheads="1"/>
            </p:cNvSpPr>
            <p:nvPr/>
          </p:nvSpPr>
          <p:spPr bwMode="auto">
            <a:xfrm>
              <a:off x="5312331" y="5967654"/>
              <a:ext cx="1045499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solidFill>
                    <a:srgbClr val="00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Front Cover Module</a:t>
              </a:r>
            </a:p>
          </p:txBody>
        </p:sp>
        <p:sp>
          <p:nvSpPr>
            <p:cNvPr id="68" name="TextBox 44"/>
            <p:cNvSpPr txBox="1">
              <a:spLocks noChangeArrowheads="1"/>
            </p:cNvSpPr>
            <p:nvPr/>
          </p:nvSpPr>
          <p:spPr bwMode="auto">
            <a:xfrm>
              <a:off x="2483539" y="2529886"/>
              <a:ext cx="659175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Brake Disc</a:t>
              </a:r>
            </a:p>
          </p:txBody>
        </p:sp>
        <p:sp>
          <p:nvSpPr>
            <p:cNvPr id="69" name="TextBox 45"/>
            <p:cNvSpPr txBox="1">
              <a:spLocks noChangeArrowheads="1"/>
            </p:cNvSpPr>
            <p:nvPr/>
          </p:nvSpPr>
          <p:spPr bwMode="auto">
            <a:xfrm>
              <a:off x="3535895" y="2513461"/>
              <a:ext cx="1585711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Steel/Aluminum Knuckle, Carrier</a:t>
              </a:r>
            </a:p>
          </p:txBody>
        </p:sp>
        <p:sp>
          <p:nvSpPr>
            <p:cNvPr id="71" name="TextBox 47"/>
            <p:cNvSpPr txBox="1">
              <a:spLocks noChangeArrowheads="1"/>
            </p:cNvSpPr>
            <p:nvPr/>
          </p:nvSpPr>
          <p:spPr bwMode="auto">
            <a:xfrm>
              <a:off x="5420606" y="2519542"/>
              <a:ext cx="816269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Axel Assembly</a:t>
              </a:r>
            </a:p>
          </p:txBody>
        </p:sp>
        <p:sp>
          <p:nvSpPr>
            <p:cNvPr id="72" name="TextBox 48"/>
            <p:cNvSpPr txBox="1">
              <a:spLocks noChangeArrowheads="1"/>
            </p:cNvSpPr>
            <p:nvPr/>
          </p:nvSpPr>
          <p:spPr bwMode="auto">
            <a:xfrm>
              <a:off x="7041048" y="2527913"/>
              <a:ext cx="673603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Brake Hub</a:t>
              </a:r>
            </a:p>
          </p:txBody>
        </p:sp>
        <p:pic>
          <p:nvPicPr>
            <p:cNvPr id="50" name="그림 2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227" t="76926" r="18977" b="10057"/>
            <a:stretch/>
          </p:blipFill>
          <p:spPr bwMode="auto">
            <a:xfrm>
              <a:off x="5085944" y="1593344"/>
              <a:ext cx="1443254" cy="84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그림 32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00" t="76399" r="66364" b="10735"/>
            <a:stretch/>
          </p:blipFill>
          <p:spPr bwMode="auto">
            <a:xfrm>
              <a:off x="2221964" y="1540963"/>
              <a:ext cx="1196954" cy="798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그림 34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657" t="75758" r="4156" b="9241"/>
            <a:stretch/>
          </p:blipFill>
          <p:spPr bwMode="auto">
            <a:xfrm>
              <a:off x="6749865" y="1496991"/>
              <a:ext cx="1324779" cy="9906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그림 23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33" t="79242" r="81363" b="8333"/>
            <a:stretch>
              <a:fillRect/>
            </a:stretch>
          </p:blipFill>
          <p:spPr bwMode="auto">
            <a:xfrm>
              <a:off x="523364" y="1555348"/>
              <a:ext cx="1550000" cy="959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7" name="TextBox 43"/>
            <p:cNvSpPr txBox="1">
              <a:spLocks noChangeArrowheads="1"/>
            </p:cNvSpPr>
            <p:nvPr/>
          </p:nvSpPr>
          <p:spPr bwMode="auto">
            <a:xfrm>
              <a:off x="940467" y="2521673"/>
              <a:ext cx="697648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Brake Drum</a:t>
              </a:r>
            </a:p>
          </p:txBody>
        </p:sp>
        <p:sp>
          <p:nvSpPr>
            <p:cNvPr id="64" name="TextBox 40"/>
            <p:cNvSpPr txBox="1">
              <a:spLocks noChangeArrowheads="1"/>
            </p:cNvSpPr>
            <p:nvPr/>
          </p:nvSpPr>
          <p:spPr bwMode="auto">
            <a:xfrm>
              <a:off x="3981452" y="5982981"/>
              <a:ext cx="718487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Water Pump</a:t>
              </a:r>
            </a:p>
          </p:txBody>
        </p:sp>
        <p:sp>
          <p:nvSpPr>
            <p:cNvPr id="63" name="TextBox 39"/>
            <p:cNvSpPr txBox="1">
              <a:spLocks noChangeArrowheads="1"/>
            </p:cNvSpPr>
            <p:nvPr/>
          </p:nvSpPr>
          <p:spPr bwMode="auto">
            <a:xfrm>
              <a:off x="8554139" y="4259298"/>
              <a:ext cx="665587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Input Shaft</a:t>
              </a:r>
            </a:p>
          </p:txBody>
        </p:sp>
        <p:sp>
          <p:nvSpPr>
            <p:cNvPr id="143" name="TextBox 42"/>
            <p:cNvSpPr txBox="1">
              <a:spLocks noChangeArrowheads="1"/>
            </p:cNvSpPr>
            <p:nvPr/>
          </p:nvSpPr>
          <p:spPr bwMode="auto">
            <a:xfrm>
              <a:off x="8605145" y="5964602"/>
              <a:ext cx="652763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Fuel</a:t>
              </a:r>
              <a:r>
                <a:rPr lang="ko-KR" altLang="en-US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 </a:t>
              </a:r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Pump</a:t>
              </a:r>
            </a:p>
          </p:txBody>
        </p:sp>
        <p:sp>
          <p:nvSpPr>
            <p:cNvPr id="144" name="TextBox 42"/>
            <p:cNvSpPr txBox="1">
              <a:spLocks noChangeArrowheads="1"/>
            </p:cNvSpPr>
            <p:nvPr/>
          </p:nvSpPr>
          <p:spPr bwMode="auto">
            <a:xfrm>
              <a:off x="6818249" y="5969998"/>
              <a:ext cx="1141679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Balance Shaft Module</a:t>
              </a:r>
            </a:p>
          </p:txBody>
        </p:sp>
        <p:pic>
          <p:nvPicPr>
            <p:cNvPr id="149" name="그림 148" descr="엔진_1.png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800722" y="3246694"/>
              <a:ext cx="1161410" cy="935580"/>
            </a:xfrm>
            <a:prstGeom prst="rect">
              <a:avLst/>
            </a:prstGeom>
          </p:spPr>
        </p:pic>
        <p:pic>
          <p:nvPicPr>
            <p:cNvPr id="150" name="그림 149" descr="엔진_1.png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731244" y="3273003"/>
              <a:ext cx="1216716" cy="937820"/>
            </a:xfrm>
            <a:prstGeom prst="rect">
              <a:avLst/>
            </a:prstGeom>
          </p:spPr>
        </p:pic>
        <p:pic>
          <p:nvPicPr>
            <p:cNvPr id="151" name="그림 150" descr="BINARY OIL PUMP.png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451842" y="3234441"/>
              <a:ext cx="857596" cy="1040467"/>
            </a:xfrm>
            <a:prstGeom prst="rect">
              <a:avLst/>
            </a:prstGeom>
          </p:spPr>
        </p:pic>
        <p:pic>
          <p:nvPicPr>
            <p:cNvPr id="152" name="그림 151" descr="엔진_1.png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21741" y="3384821"/>
              <a:ext cx="1135100" cy="804132"/>
            </a:xfrm>
            <a:prstGeom prst="rect">
              <a:avLst/>
            </a:prstGeom>
          </p:spPr>
        </p:pic>
        <p:pic>
          <p:nvPicPr>
            <p:cNvPr id="153" name="그림 152" descr="엔진_1.png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359951" y="3379510"/>
              <a:ext cx="921754" cy="750333"/>
            </a:xfrm>
            <a:prstGeom prst="rect">
              <a:avLst/>
            </a:prstGeom>
          </p:spPr>
        </p:pic>
        <p:pic>
          <p:nvPicPr>
            <p:cNvPr id="154" name="그림 153" descr="엔진_1.png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6200000">
              <a:off x="8722431" y="3015194"/>
              <a:ext cx="329003" cy="1543384"/>
            </a:xfrm>
            <a:prstGeom prst="rect">
              <a:avLst/>
            </a:prstGeom>
          </p:spPr>
        </p:pic>
        <p:pic>
          <p:nvPicPr>
            <p:cNvPr id="57" name="그림 33"/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55" t="76399" r="42476" b="9862"/>
            <a:stretch/>
          </p:blipFill>
          <p:spPr bwMode="auto">
            <a:xfrm>
              <a:off x="4292163" y="1496992"/>
              <a:ext cx="686967" cy="944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그림 25"/>
            <p:cNvPicPr>
              <a:picLocks noChangeAspect="1"/>
            </p:cNvPicPr>
            <p:nvPr/>
          </p:nvPicPr>
          <p:blipFill rotWithShape="1"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ackgroundRemoval t="79867" b="88533" l="35100" r="435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226" t="79491" r="56248" b="8333"/>
            <a:stretch/>
          </p:blipFill>
          <p:spPr bwMode="auto">
            <a:xfrm>
              <a:off x="3606992" y="1628986"/>
              <a:ext cx="879078" cy="887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5" name="그림 154" descr="엔진_1.png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331342" y="1540963"/>
              <a:ext cx="1161807" cy="940856"/>
            </a:xfrm>
            <a:prstGeom prst="rect">
              <a:avLst/>
            </a:prstGeom>
          </p:spPr>
        </p:pic>
        <p:sp>
          <p:nvSpPr>
            <p:cNvPr id="156" name="TextBox 48"/>
            <p:cNvSpPr txBox="1">
              <a:spLocks noChangeArrowheads="1"/>
            </p:cNvSpPr>
            <p:nvPr/>
          </p:nvSpPr>
          <p:spPr bwMode="auto">
            <a:xfrm>
              <a:off x="8559651" y="2529886"/>
              <a:ext cx="732913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Control ARM</a:t>
              </a:r>
            </a:p>
          </p:txBody>
        </p:sp>
        <p:pic>
          <p:nvPicPr>
            <p:cNvPr id="101" name="그림 100" descr="엔진_1.png">
              <a:extLst>
                <a:ext uri="{FF2B5EF4-FFF2-40B4-BE49-F238E27FC236}">
                  <a16:creationId xmlns:a16="http://schemas.microsoft.com/office/drawing/2014/main" id="{D944961C-A888-4171-820A-2453D4C07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48724" y="4967619"/>
              <a:ext cx="1238357" cy="971262"/>
            </a:xfrm>
            <a:prstGeom prst="rect">
              <a:avLst/>
            </a:prstGeom>
          </p:spPr>
        </p:pic>
        <p:pic>
          <p:nvPicPr>
            <p:cNvPr id="102" name="그림 101" descr="엔진_2.png">
              <a:extLst>
                <a:ext uri="{FF2B5EF4-FFF2-40B4-BE49-F238E27FC236}">
                  <a16:creationId xmlns:a16="http://schemas.microsoft.com/office/drawing/2014/main" id="{022FDBDE-30A0-41C0-B59B-A149941B6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850026" y="4942454"/>
              <a:ext cx="1129104" cy="1020395"/>
            </a:xfrm>
            <a:prstGeom prst="rect">
              <a:avLst/>
            </a:prstGeom>
          </p:spPr>
        </p:pic>
        <p:pic>
          <p:nvPicPr>
            <p:cNvPr id="103" name="그림 102" descr="엔진_4.png">
              <a:extLst>
                <a:ext uri="{FF2B5EF4-FFF2-40B4-BE49-F238E27FC236}">
                  <a16:creationId xmlns:a16="http://schemas.microsoft.com/office/drawing/2014/main" id="{02357732-72A7-4155-83AA-ACDC997DBC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792131" y="4878913"/>
              <a:ext cx="1193915" cy="1191749"/>
            </a:xfrm>
            <a:prstGeom prst="rect">
              <a:avLst/>
            </a:prstGeom>
          </p:spPr>
        </p:pic>
        <p:pic>
          <p:nvPicPr>
            <p:cNvPr id="105" name="그림 104" descr="엔진_3.png">
              <a:extLst>
                <a:ext uri="{FF2B5EF4-FFF2-40B4-BE49-F238E27FC236}">
                  <a16:creationId xmlns:a16="http://schemas.microsoft.com/office/drawing/2014/main" id="{B0E65F0B-491B-482D-B6B6-F0868ECBF4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519778" y="4949387"/>
              <a:ext cx="848128" cy="1069715"/>
            </a:xfrm>
            <a:prstGeom prst="rect">
              <a:avLst/>
            </a:prstGeom>
          </p:spPr>
        </p:pic>
        <p:pic>
          <p:nvPicPr>
            <p:cNvPr id="106" name="그림 7">
              <a:extLst>
                <a:ext uri="{FF2B5EF4-FFF2-40B4-BE49-F238E27FC236}">
                  <a16:creationId xmlns:a16="http://schemas.microsoft.com/office/drawing/2014/main" id="{DF877ECC-F4FF-4FB2-A710-E31F22AC20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59" t="20303" r="50568" b="62727"/>
            <a:stretch>
              <a:fillRect/>
            </a:stretch>
          </p:blipFill>
          <p:spPr bwMode="auto">
            <a:xfrm>
              <a:off x="2031361" y="4852174"/>
              <a:ext cx="1495781" cy="1288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7" name="TextBox 41">
              <a:extLst>
                <a:ext uri="{FF2B5EF4-FFF2-40B4-BE49-F238E27FC236}">
                  <a16:creationId xmlns:a16="http://schemas.microsoft.com/office/drawing/2014/main" id="{26CD8D4B-7568-45B7-BA49-4535B78150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03351" y="5973015"/>
              <a:ext cx="1582505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Variable Displacement Oil Pump</a:t>
              </a:r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42E678CD-86C8-420D-A708-62E6416B13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8351468" y="5010800"/>
              <a:ext cx="1219410" cy="885411"/>
            </a:xfrm>
            <a:prstGeom prst="rect">
              <a:avLst/>
            </a:prstGeom>
          </p:spPr>
        </p:pic>
      </p:grpSp>
      <p:sp>
        <p:nvSpPr>
          <p:cNvPr id="66" name="TextBox 65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PRODUCT LINE UP </a:t>
            </a:r>
            <a:r>
              <a:rPr lang="en-US" altLang="ko-KR" sz="18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lang="ko-KR" altLang="en-US" sz="18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명화공업</a:t>
            </a:r>
            <a:r>
              <a:rPr lang="en-US" altLang="ko-KR" sz="18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)</a:t>
            </a:r>
            <a:endParaRPr lang="ko-KR" altLang="en-US" sz="18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60503" y="980728"/>
            <a:ext cx="9545025" cy="5328592"/>
            <a:chOff x="462553" y="1124744"/>
            <a:chExt cx="9282944" cy="5163902"/>
          </a:xfrm>
        </p:grpSpPr>
        <p:sp>
          <p:nvSpPr>
            <p:cNvPr id="40" name="TextBox 39"/>
            <p:cNvSpPr txBox="1"/>
            <p:nvPr/>
          </p:nvSpPr>
          <p:spPr>
            <a:xfrm>
              <a:off x="463329" y="2846125"/>
              <a:ext cx="1273126" cy="374727"/>
            </a:xfrm>
            <a:prstGeom prst="rect">
              <a:avLst/>
            </a:prstGeom>
            <a:noFill/>
          </p:spPr>
          <p:txBody>
            <a:bodyPr wrap="none" lIns="94625" tIns="47312" rIns="94625" bIns="47312">
              <a:spAutoFit/>
            </a:bodyPr>
            <a:lstStyle/>
            <a:p>
              <a:pPr>
                <a:defRPr/>
              </a:pPr>
              <a:r>
                <a:rPr lang="en-US" altLang="ko-KR" sz="1814" b="1" dirty="0">
                  <a:solidFill>
                    <a:schemeClr val="accent1">
                      <a:lumMod val="75000"/>
                    </a:schemeClr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EOP Parts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62553" y="4563381"/>
              <a:ext cx="3096830" cy="374727"/>
            </a:xfrm>
            <a:prstGeom prst="rect">
              <a:avLst/>
            </a:prstGeom>
            <a:noFill/>
          </p:spPr>
          <p:txBody>
            <a:bodyPr wrap="none" lIns="94625" tIns="47312" rIns="94625" bIns="47312">
              <a:spAutoFit/>
            </a:bodyPr>
            <a:lstStyle/>
            <a:p>
              <a:pPr>
                <a:defRPr/>
              </a:pPr>
              <a:r>
                <a:rPr lang="en-US" altLang="ko-KR" sz="1814" b="1" dirty="0">
                  <a:solidFill>
                    <a:schemeClr val="accent1">
                      <a:lumMod val="75000"/>
                    </a:schemeClr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e-Module &amp; Actuator Parts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74598" y="1124744"/>
              <a:ext cx="1300376" cy="374727"/>
            </a:xfrm>
            <a:prstGeom prst="rect">
              <a:avLst/>
            </a:prstGeom>
            <a:noFill/>
          </p:spPr>
          <p:txBody>
            <a:bodyPr wrap="none" lIns="94625" tIns="47312" rIns="94625" bIns="47312">
              <a:spAutoFit/>
            </a:bodyPr>
            <a:lstStyle/>
            <a:p>
              <a:pPr>
                <a:defRPr/>
              </a:pPr>
              <a:r>
                <a:rPr lang="en-US" altLang="ko-KR" sz="1814" b="1" dirty="0">
                  <a:solidFill>
                    <a:schemeClr val="accent1">
                      <a:lumMod val="75000"/>
                    </a:schemeClr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EWP Parts</a:t>
              </a:r>
            </a:p>
          </p:txBody>
        </p:sp>
        <p:pic>
          <p:nvPicPr>
            <p:cNvPr id="84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465994" y="3137035"/>
              <a:ext cx="1610089" cy="14410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465993" y="4874260"/>
              <a:ext cx="1610089" cy="1406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465302" y="1418531"/>
              <a:ext cx="1610089" cy="1441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1997774" y="3137036"/>
              <a:ext cx="1610089" cy="1449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1997773" y="4882315"/>
              <a:ext cx="1610089" cy="140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1997083" y="1410478"/>
              <a:ext cx="1610089" cy="1449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3535198" y="3137035"/>
              <a:ext cx="1610089" cy="1449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4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3527143" y="4882315"/>
              <a:ext cx="1610089" cy="140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3534506" y="1410477"/>
              <a:ext cx="1610089" cy="1441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5068033" y="3139944"/>
              <a:ext cx="1610089" cy="1448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5059978" y="4877170"/>
              <a:ext cx="1610089" cy="1411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5067342" y="1413387"/>
              <a:ext cx="1610089" cy="1432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6592020" y="1410478"/>
              <a:ext cx="1610089" cy="1435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8132971" y="1414689"/>
              <a:ext cx="1610089" cy="1431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6592020" y="3145089"/>
              <a:ext cx="1610089" cy="1432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6592019" y="4882315"/>
              <a:ext cx="1610089" cy="140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8135408" y="3157795"/>
              <a:ext cx="1610089" cy="1405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그림 1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36" t="20303" r="64774" b="57880"/>
            <a:stretch>
              <a:fillRect/>
            </a:stretch>
          </p:blipFill>
          <p:spPr bwMode="auto">
            <a:xfrm>
              <a:off x="8135407" y="4878913"/>
              <a:ext cx="1610089" cy="13957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5" name="TextBox 41"/>
            <p:cNvSpPr txBox="1">
              <a:spLocks noChangeArrowheads="1"/>
            </p:cNvSpPr>
            <p:nvPr/>
          </p:nvSpPr>
          <p:spPr bwMode="auto">
            <a:xfrm>
              <a:off x="574364" y="2549833"/>
              <a:ext cx="1393351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Stack Cooling HV 1Kw EWP</a:t>
              </a:r>
            </a:p>
          </p:txBody>
        </p:sp>
        <p:sp>
          <p:nvSpPr>
            <p:cNvPr id="75" name="TextBox 54"/>
            <p:cNvSpPr txBox="1">
              <a:spLocks noChangeArrowheads="1"/>
            </p:cNvSpPr>
            <p:nvPr/>
          </p:nvSpPr>
          <p:spPr bwMode="auto">
            <a:xfrm>
              <a:off x="3565032" y="2450460"/>
              <a:ext cx="1454264" cy="318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solidFill>
                    <a:srgbClr val="00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Selective Catalytic Reduction</a:t>
              </a:r>
            </a:p>
            <a:p>
              <a:pPr algn="ctr" eaLnBrk="1" hangingPunct="1"/>
              <a:r>
                <a:rPr lang="en-US" altLang="ko-KR" sz="726" dirty="0">
                  <a:solidFill>
                    <a:srgbClr val="000000"/>
                  </a:solidFill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Valve Cooling 20W Pump</a:t>
              </a:r>
            </a:p>
          </p:txBody>
        </p:sp>
        <p:pic>
          <p:nvPicPr>
            <p:cNvPr id="48" name="그림 2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478" t="51341" r="51477" b="33636"/>
            <a:stretch/>
          </p:blipFill>
          <p:spPr bwMode="auto">
            <a:xfrm>
              <a:off x="5208347" y="1579039"/>
              <a:ext cx="1351887" cy="1192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그림 3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00" t="51159" r="66705" b="37263"/>
            <a:stretch/>
          </p:blipFill>
          <p:spPr bwMode="auto">
            <a:xfrm>
              <a:off x="492822" y="1557493"/>
              <a:ext cx="1455263" cy="8953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Grafik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958749">
              <a:off x="3932251" y="1533969"/>
              <a:ext cx="886774" cy="1092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TextBox 40"/>
            <p:cNvSpPr txBox="1">
              <a:spLocks noChangeArrowheads="1"/>
            </p:cNvSpPr>
            <p:nvPr/>
          </p:nvSpPr>
          <p:spPr bwMode="auto">
            <a:xfrm>
              <a:off x="2016945" y="2557034"/>
              <a:ext cx="1561666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Engine Cooling 350W EWP(w/I)</a:t>
              </a:r>
            </a:p>
          </p:txBody>
        </p:sp>
        <p:pic>
          <p:nvPicPr>
            <p:cNvPr id="46" name="그림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28" t="49352" r="83067" b="36791"/>
            <a:stretch/>
          </p:blipFill>
          <p:spPr bwMode="auto">
            <a:xfrm>
              <a:off x="2020779" y="1417204"/>
              <a:ext cx="1336155" cy="11172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0" name="그림 139" descr="엔진_1.png"/>
            <p:cNvPicPr>
              <a:picLocks noChangeAspect="1"/>
            </p:cNvPicPr>
            <p:nvPr/>
          </p:nvPicPr>
          <p:blipFill>
            <a:blip r:embed="rId6" cstate="email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935947" y="1522448"/>
              <a:ext cx="851463" cy="986342"/>
            </a:xfrm>
            <a:prstGeom prst="rect">
              <a:avLst/>
            </a:prstGeom>
          </p:spPr>
        </p:pic>
        <p:pic>
          <p:nvPicPr>
            <p:cNvPr id="141" name="그림 140" descr="엔진_1.png"/>
            <p:cNvPicPr>
              <a:picLocks noChangeAspect="1"/>
            </p:cNvPicPr>
            <p:nvPr/>
          </p:nvPicPr>
          <p:blipFill>
            <a:blip r:embed="rId8" cstate="email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832549">
              <a:off x="8528625" y="1614467"/>
              <a:ext cx="882319" cy="952635"/>
            </a:xfrm>
            <a:prstGeom prst="rect">
              <a:avLst/>
            </a:prstGeom>
          </p:spPr>
        </p:pic>
        <p:sp>
          <p:nvSpPr>
            <p:cNvPr id="142" name="TextBox 42"/>
            <p:cNvSpPr txBox="1">
              <a:spLocks noChangeArrowheads="1"/>
            </p:cNvSpPr>
            <p:nvPr/>
          </p:nvSpPr>
          <p:spPr bwMode="auto">
            <a:xfrm>
              <a:off x="6593114" y="2549833"/>
              <a:ext cx="1600138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Power Device Cooling 50W EWP</a:t>
              </a:r>
            </a:p>
          </p:txBody>
        </p:sp>
        <p:sp>
          <p:nvSpPr>
            <p:cNvPr id="143" name="TextBox 42"/>
            <p:cNvSpPr txBox="1">
              <a:spLocks noChangeArrowheads="1"/>
            </p:cNvSpPr>
            <p:nvPr/>
          </p:nvSpPr>
          <p:spPr bwMode="auto">
            <a:xfrm>
              <a:off x="8250884" y="2538655"/>
              <a:ext cx="1361290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Battery Cooling 100W EWP</a:t>
              </a:r>
            </a:p>
          </p:txBody>
        </p:sp>
        <p:sp>
          <p:nvSpPr>
            <p:cNvPr id="144" name="TextBox 42"/>
            <p:cNvSpPr txBox="1">
              <a:spLocks noChangeArrowheads="1"/>
            </p:cNvSpPr>
            <p:nvPr/>
          </p:nvSpPr>
          <p:spPr bwMode="auto">
            <a:xfrm>
              <a:off x="5046100" y="2544051"/>
              <a:ext cx="1600138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Power Device Cooling 35W EWP</a:t>
              </a:r>
            </a:p>
          </p:txBody>
        </p:sp>
        <p:pic>
          <p:nvPicPr>
            <p:cNvPr id="66" name="그림 65" descr="엔진_1.png">
              <a:extLst>
                <a:ext uri="{FF2B5EF4-FFF2-40B4-BE49-F238E27FC236}">
                  <a16:creationId xmlns:a16="http://schemas.microsoft.com/office/drawing/2014/main" id="{89F81D8C-6D76-4B53-8A5C-F8E51E448C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152818">
              <a:off x="5408794" y="3143391"/>
              <a:ext cx="956945" cy="1049475"/>
            </a:xfrm>
            <a:prstGeom prst="rect">
              <a:avLst/>
            </a:prstGeom>
          </p:spPr>
        </p:pic>
        <p:pic>
          <p:nvPicPr>
            <p:cNvPr id="70" name="그림 69" descr="엔진_1.png">
              <a:extLst>
                <a:ext uri="{FF2B5EF4-FFF2-40B4-BE49-F238E27FC236}">
                  <a16:creationId xmlns:a16="http://schemas.microsoft.com/office/drawing/2014/main" id="{A10F3A5E-5118-40B5-A070-3DC2E12EE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842134" y="3216313"/>
              <a:ext cx="1110871" cy="1005870"/>
            </a:xfrm>
            <a:prstGeom prst="rect">
              <a:avLst/>
            </a:prstGeom>
          </p:spPr>
        </p:pic>
        <p:pic>
          <p:nvPicPr>
            <p:cNvPr id="76" name="그림 75" descr="엔진_1.png">
              <a:extLst>
                <a:ext uri="{FF2B5EF4-FFF2-40B4-BE49-F238E27FC236}">
                  <a16:creationId xmlns:a16="http://schemas.microsoft.com/office/drawing/2014/main" id="{1475C315-1A9C-4475-AF69-7906CFACD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173648" y="3283462"/>
              <a:ext cx="1248935" cy="871574"/>
            </a:xfrm>
            <a:prstGeom prst="rect">
              <a:avLst/>
            </a:prstGeom>
          </p:spPr>
        </p:pic>
        <p:pic>
          <p:nvPicPr>
            <p:cNvPr id="77" name="그림 76" descr="엔진_1.png">
              <a:extLst>
                <a:ext uri="{FF2B5EF4-FFF2-40B4-BE49-F238E27FC236}">
                  <a16:creationId xmlns:a16="http://schemas.microsoft.com/office/drawing/2014/main" id="{4B35B4E9-B0DD-4256-B1C4-A589587C85F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9319" y="3238333"/>
              <a:ext cx="960941" cy="1003024"/>
            </a:xfrm>
            <a:prstGeom prst="rect">
              <a:avLst/>
            </a:prstGeom>
          </p:spPr>
        </p:pic>
        <p:pic>
          <p:nvPicPr>
            <p:cNvPr id="78" name="그림 77" descr="엔진_1.png">
              <a:extLst>
                <a:ext uri="{FF2B5EF4-FFF2-40B4-BE49-F238E27FC236}">
                  <a16:creationId xmlns:a16="http://schemas.microsoft.com/office/drawing/2014/main" id="{EDD6D41E-5889-44E8-85A6-025FDE266F7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366121" y="3208861"/>
              <a:ext cx="1047872" cy="1121638"/>
            </a:xfrm>
            <a:prstGeom prst="rect">
              <a:avLst/>
            </a:prstGeom>
          </p:spPr>
        </p:pic>
        <p:sp>
          <p:nvSpPr>
            <p:cNvPr id="80" name="TextBox 41">
              <a:extLst>
                <a:ext uri="{FF2B5EF4-FFF2-40B4-BE49-F238E27FC236}">
                  <a16:creationId xmlns:a16="http://schemas.microsoft.com/office/drawing/2014/main" id="{1A2D9698-9E8B-470A-AC2F-56A4A9AB60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23629" y="4279695"/>
              <a:ext cx="1127252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DCT MOP Assist EOP</a:t>
              </a:r>
            </a:p>
          </p:txBody>
        </p:sp>
        <p:sp>
          <p:nvSpPr>
            <p:cNvPr id="81" name="TextBox 40">
              <a:extLst>
                <a:ext uri="{FF2B5EF4-FFF2-40B4-BE49-F238E27FC236}">
                  <a16:creationId xmlns:a16="http://schemas.microsoft.com/office/drawing/2014/main" id="{EA763F1F-EF9C-41DE-BEEC-2B88E20493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1013" y="4268495"/>
              <a:ext cx="1045499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ISG EOP(w/I) 130W</a:t>
              </a:r>
            </a:p>
          </p:txBody>
        </p:sp>
        <p:sp>
          <p:nvSpPr>
            <p:cNvPr id="82" name="TextBox 41">
              <a:extLst>
                <a:ext uri="{FF2B5EF4-FFF2-40B4-BE49-F238E27FC236}">
                  <a16:creationId xmlns:a16="http://schemas.microsoft.com/office/drawing/2014/main" id="{6EDA3F3D-0397-4D30-8B47-E1D289B34C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7430" y="4265165"/>
              <a:ext cx="958937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HEV HV 1Kw EOP</a:t>
              </a:r>
            </a:p>
          </p:txBody>
        </p:sp>
        <p:sp>
          <p:nvSpPr>
            <p:cNvPr id="86" name="TextBox 41">
              <a:extLst>
                <a:ext uri="{FF2B5EF4-FFF2-40B4-BE49-F238E27FC236}">
                  <a16:creationId xmlns:a16="http://schemas.microsoft.com/office/drawing/2014/main" id="{947510FA-4382-490A-B16A-04993F19AC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96813" y="4272491"/>
              <a:ext cx="952525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Wet DCT HP EOP</a:t>
              </a:r>
            </a:p>
          </p:txBody>
        </p:sp>
        <p:sp>
          <p:nvSpPr>
            <p:cNvPr id="87" name="TextBox 41">
              <a:extLst>
                <a:ext uri="{FF2B5EF4-FFF2-40B4-BE49-F238E27FC236}">
                  <a16:creationId xmlns:a16="http://schemas.microsoft.com/office/drawing/2014/main" id="{A0C59271-EF42-43AE-A54E-D28F9EE554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15933" y="4267238"/>
              <a:ext cx="1154503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Wet DCT HF EOP(w/I)</a:t>
              </a:r>
            </a:p>
          </p:txBody>
        </p:sp>
        <p:sp>
          <p:nvSpPr>
            <p:cNvPr id="91" name="TextBox 41">
              <a:extLst>
                <a:ext uri="{FF2B5EF4-FFF2-40B4-BE49-F238E27FC236}">
                  <a16:creationId xmlns:a16="http://schemas.microsoft.com/office/drawing/2014/main" id="{097C47AE-4150-4310-921C-96BD570189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28597" y="4273911"/>
              <a:ext cx="1386939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EV Motor cooling  EOP(w/I)</a:t>
              </a:r>
            </a:p>
          </p:txBody>
        </p:sp>
        <p:sp>
          <p:nvSpPr>
            <p:cNvPr id="52" name="TextBox 40">
              <a:extLst>
                <a:ext uri="{FF2B5EF4-FFF2-40B4-BE49-F238E27FC236}">
                  <a16:creationId xmlns:a16="http://schemas.microsoft.com/office/drawing/2014/main" id="{AE28232F-8A1D-4283-A865-8D85D03669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6279" y="5982851"/>
              <a:ext cx="1326025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CV</a:t>
              </a:r>
              <a:r>
                <a:rPr lang="ko-KR" altLang="en-US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용 </a:t>
              </a:r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Coolant Hub Module</a:t>
              </a:r>
            </a:p>
          </p:txBody>
        </p:sp>
        <p:pic>
          <p:nvPicPr>
            <p:cNvPr id="54" name="Picture 5">
              <a:extLst>
                <a:ext uri="{FF2B5EF4-FFF2-40B4-BE49-F238E27FC236}">
                  <a16:creationId xmlns:a16="http://schemas.microsoft.com/office/drawing/2014/main" id="{EB4F4808-B51E-4990-92F7-221A483040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3834110" y="3273972"/>
              <a:ext cx="1045759" cy="881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2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0" b="3163"/>
            <a:stretch/>
          </p:blipFill>
          <p:spPr bwMode="auto">
            <a:xfrm>
              <a:off x="755470" y="4988912"/>
              <a:ext cx="1104352" cy="9776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3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5265" y="4998055"/>
              <a:ext cx="1340349" cy="944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4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7374" y="4981790"/>
              <a:ext cx="937894" cy="1049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TextBox 40">
              <a:extLst>
                <a:ext uri="{FF2B5EF4-FFF2-40B4-BE49-F238E27FC236}">
                  <a16:creationId xmlns:a16="http://schemas.microsoft.com/office/drawing/2014/main" id="{AE28232F-8A1D-4283-A865-8D85D03669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4938" y="5982851"/>
              <a:ext cx="1308392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JK</a:t>
              </a:r>
              <a:r>
                <a:rPr lang="ko-KR" altLang="en-US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용 </a:t>
              </a:r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Coolant Hub Module</a:t>
              </a:r>
            </a:p>
          </p:txBody>
        </p:sp>
        <p:sp>
          <p:nvSpPr>
            <p:cNvPr id="61" name="TextBox 40">
              <a:extLst>
                <a:ext uri="{FF2B5EF4-FFF2-40B4-BE49-F238E27FC236}">
                  <a16:creationId xmlns:a16="http://schemas.microsoft.com/office/drawing/2014/main" id="{AE28232F-8A1D-4283-A865-8D85D03669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0130" y="5982851"/>
              <a:ext cx="1386939" cy="2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4625" tIns="47312" rIns="94625" bIns="47312">
              <a:spAutoFit/>
            </a:bodyPr>
            <a:lstStyle>
              <a:lvl1pPr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1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ctr" eaLnBrk="1" hangingPunct="1"/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SG2</a:t>
              </a:r>
              <a:r>
                <a:rPr lang="ko-KR" altLang="en-US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용 </a:t>
              </a:r>
              <a:r>
                <a:rPr lang="en-US" altLang="ko-KR" sz="726" dirty="0">
                  <a:latin typeface="현대하모니 B" panose="02020603020101020101" pitchFamily="18" charset="-127"/>
                  <a:ea typeface="현대하모니 B" panose="02020603020101020101" pitchFamily="18" charset="-127"/>
                </a:rPr>
                <a:t>Coolant Hub Module</a:t>
              </a:r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PRODUCT LINE UP </a:t>
            </a:r>
            <a:r>
              <a:rPr lang="en-US" altLang="ko-KR" sz="18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(MNEXS)</a:t>
            </a:r>
            <a:endParaRPr lang="ko-KR" altLang="en-US" sz="18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088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그룹 41"/>
          <p:cNvGrpSpPr/>
          <p:nvPr/>
        </p:nvGrpSpPr>
        <p:grpSpPr>
          <a:xfrm>
            <a:off x="-2" y="1098348"/>
            <a:ext cx="4809252" cy="5438944"/>
            <a:chOff x="-2" y="1210726"/>
            <a:chExt cx="5190755" cy="5995428"/>
          </a:xfrm>
        </p:grpSpPr>
        <p:pic>
          <p:nvPicPr>
            <p:cNvPr id="43" name="그림 42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2" y="1210726"/>
              <a:ext cx="5190755" cy="5995428"/>
            </a:xfrm>
            <a:prstGeom prst="rect">
              <a:avLst/>
            </a:prstGeom>
          </p:spPr>
        </p:pic>
        <p:pic>
          <p:nvPicPr>
            <p:cNvPr id="44" name="그림 43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4330" y="2438078"/>
              <a:ext cx="2139700" cy="371857"/>
            </a:xfrm>
            <a:prstGeom prst="rect">
              <a:avLst/>
            </a:prstGeom>
          </p:spPr>
        </p:pic>
        <p:cxnSp>
          <p:nvCxnSpPr>
            <p:cNvPr id="45" name="직선 연결선 44"/>
            <p:cNvCxnSpPr/>
            <p:nvPr/>
          </p:nvCxnSpPr>
          <p:spPr>
            <a:xfrm>
              <a:off x="1311761" y="2827175"/>
              <a:ext cx="0" cy="1371934"/>
            </a:xfrm>
            <a:prstGeom prst="line">
              <a:avLst/>
            </a:prstGeom>
            <a:ln w="14605">
              <a:solidFill>
                <a:srgbClr val="0C3388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연결선 45"/>
            <p:cNvCxnSpPr/>
            <p:nvPr/>
          </p:nvCxnSpPr>
          <p:spPr>
            <a:xfrm>
              <a:off x="1314463" y="2836506"/>
              <a:ext cx="1800000" cy="0"/>
            </a:xfrm>
            <a:prstGeom prst="line">
              <a:avLst/>
            </a:prstGeom>
            <a:ln w="14605">
              <a:solidFill>
                <a:srgbClr val="0C3388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1824" y="4081975"/>
              <a:ext cx="499873" cy="499873"/>
            </a:xfrm>
            <a:prstGeom prst="rect">
              <a:avLst/>
            </a:prstGeom>
          </p:spPr>
        </p:pic>
      </p:grpSp>
      <p:sp>
        <p:nvSpPr>
          <p:cNvPr id="29" name="TextBox 61"/>
          <p:cNvSpPr txBox="1"/>
          <p:nvPr/>
        </p:nvSpPr>
        <p:spPr>
          <a:xfrm>
            <a:off x="4202472" y="2879433"/>
            <a:ext cx="1683162" cy="4099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15 bar @ 1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  <a:cs typeface="Arial"/>
              </a:rPr>
              <a:t>ℓ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pm 180W</a:t>
            </a:r>
          </a:p>
          <a:p>
            <a:pPr algn="ctr" defTabSz="839852" latinLnBrk="0">
              <a:lnSpc>
                <a:spcPct val="110833"/>
              </a:lnSpc>
            </a:pPr>
            <a:r>
              <a:rPr lang="en-US" altLang="zh-CN" sz="1200" dirty="0">
                <a:solidFill>
                  <a:srgbClr val="383435"/>
                </a:solidFill>
                <a:ea typeface="Malgun Gothic"/>
              </a:rPr>
              <a:t>Assist Oil Pump for DCT</a:t>
            </a:r>
          </a:p>
        </p:txBody>
      </p:sp>
      <p:sp>
        <p:nvSpPr>
          <p:cNvPr id="30" name="TextBox 61"/>
          <p:cNvSpPr txBox="1"/>
          <p:nvPr/>
        </p:nvSpPr>
        <p:spPr>
          <a:xfrm>
            <a:off x="6055611" y="2879433"/>
            <a:ext cx="1683162" cy="4099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4 bar @ 16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  <a:cs typeface="Arial"/>
              </a:rPr>
              <a:t>ℓ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pm 250W</a:t>
            </a:r>
          </a:p>
          <a:p>
            <a:pPr algn="ctr" defTabSz="839852" latinLnBrk="0">
              <a:lnSpc>
                <a:spcPct val="110833"/>
              </a:lnSpc>
            </a:pPr>
            <a:r>
              <a:rPr lang="en-US" altLang="zh-CN" sz="1200" dirty="0">
                <a:solidFill>
                  <a:srgbClr val="383435"/>
                </a:solidFill>
                <a:ea typeface="Malgun Gothic"/>
              </a:rPr>
              <a:t>Clutch Cooling for DCT</a:t>
            </a:r>
          </a:p>
        </p:txBody>
      </p:sp>
      <p:sp>
        <p:nvSpPr>
          <p:cNvPr id="31" name="TextBox 61"/>
          <p:cNvSpPr txBox="1"/>
          <p:nvPr/>
        </p:nvSpPr>
        <p:spPr>
          <a:xfrm>
            <a:off x="7860000" y="2879433"/>
            <a:ext cx="1683162" cy="4099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60 bar @ 1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  <a:cs typeface="Arial"/>
              </a:rPr>
              <a:t>ℓ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pm 250W</a:t>
            </a:r>
          </a:p>
          <a:p>
            <a:pPr algn="ctr" defTabSz="839852" latinLnBrk="0">
              <a:lnSpc>
                <a:spcPct val="110833"/>
              </a:lnSpc>
            </a:pPr>
            <a:r>
              <a:rPr lang="en-US" altLang="zh-CN" sz="1200" dirty="0">
                <a:solidFill>
                  <a:srgbClr val="383435"/>
                </a:solidFill>
                <a:ea typeface="Malgun Gothic"/>
              </a:rPr>
              <a:t>Valve Control for DCT</a:t>
            </a:r>
          </a:p>
        </p:txBody>
      </p:sp>
      <p:sp>
        <p:nvSpPr>
          <p:cNvPr id="32" name="TextBox 61"/>
          <p:cNvSpPr txBox="1"/>
          <p:nvPr/>
        </p:nvSpPr>
        <p:spPr>
          <a:xfrm>
            <a:off x="4210464" y="5300881"/>
            <a:ext cx="1683162" cy="4099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6 bar @ 6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  <a:cs typeface="Arial"/>
              </a:rPr>
              <a:t>ℓ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pm 150W</a:t>
            </a:r>
          </a:p>
          <a:p>
            <a:pPr algn="ctr" defTabSz="839852" latinLnBrk="0">
              <a:lnSpc>
                <a:spcPct val="110833"/>
              </a:lnSpc>
            </a:pPr>
            <a:r>
              <a:rPr lang="en-US" altLang="zh-CN" sz="1200" dirty="0">
                <a:solidFill>
                  <a:srgbClr val="383435"/>
                </a:solidFill>
                <a:ea typeface="Malgun Gothic"/>
              </a:rPr>
              <a:t>Stop &amp; Go System for AT</a:t>
            </a:r>
          </a:p>
        </p:txBody>
      </p:sp>
      <p:sp>
        <p:nvSpPr>
          <p:cNvPr id="33" name="TextBox 61"/>
          <p:cNvSpPr txBox="1"/>
          <p:nvPr/>
        </p:nvSpPr>
        <p:spPr>
          <a:xfrm>
            <a:off x="6066063" y="5300881"/>
            <a:ext cx="1683162" cy="4099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13 bar @ 21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  <a:cs typeface="Arial"/>
              </a:rPr>
              <a:t>ℓ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pm 1.0Kw</a:t>
            </a:r>
          </a:p>
          <a:p>
            <a:pPr algn="ctr" defTabSz="839852" latinLnBrk="0">
              <a:lnSpc>
                <a:spcPct val="110833"/>
              </a:lnSpc>
            </a:pPr>
            <a:r>
              <a:rPr lang="en-US" altLang="zh-CN" sz="1200" dirty="0">
                <a:solidFill>
                  <a:srgbClr val="383435"/>
                </a:solidFill>
                <a:ea typeface="Malgun Gothic"/>
              </a:rPr>
              <a:t>Primary Oil Pump for HEV</a:t>
            </a:r>
          </a:p>
        </p:txBody>
      </p:sp>
      <p:sp>
        <p:nvSpPr>
          <p:cNvPr id="34" name="TextBox 61"/>
          <p:cNvSpPr txBox="1"/>
          <p:nvPr/>
        </p:nvSpPr>
        <p:spPr>
          <a:xfrm>
            <a:off x="7860001" y="5300881"/>
            <a:ext cx="1922041" cy="4099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3 bar @ 10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  <a:cs typeface="Arial"/>
              </a:rPr>
              <a:t>ℓ</a:t>
            </a:r>
            <a:r>
              <a:rPr lang="en-US" altLang="zh-CN" sz="1200" b="1" dirty="0">
                <a:solidFill>
                  <a:srgbClr val="383435"/>
                </a:solidFill>
                <a:ea typeface="Malgun Gothic"/>
              </a:rPr>
              <a:t>pm 150W</a:t>
            </a:r>
          </a:p>
          <a:p>
            <a:pPr algn="ctr" defTabSz="839852" latinLnBrk="0">
              <a:lnSpc>
                <a:spcPct val="110833"/>
              </a:lnSpc>
            </a:pPr>
            <a:r>
              <a:rPr lang="en-US" altLang="zh-CN" sz="1200" dirty="0">
                <a:solidFill>
                  <a:srgbClr val="383435"/>
                </a:solidFill>
                <a:ea typeface="Malgun Gothic"/>
              </a:rPr>
              <a:t>Traction Motor Cooling for EV</a:t>
            </a:r>
          </a:p>
        </p:txBody>
      </p:sp>
      <p:pic>
        <p:nvPicPr>
          <p:cNvPr id="36" name="그림 35" descr="엔진_1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64997" y="1375056"/>
            <a:ext cx="1376015" cy="1477595"/>
          </a:xfrm>
          <a:prstGeom prst="rect">
            <a:avLst/>
          </a:prstGeom>
        </p:spPr>
      </p:pic>
      <p:pic>
        <p:nvPicPr>
          <p:cNvPr id="37" name="그림 36" descr="엔진_1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16136" y="1496029"/>
            <a:ext cx="1530147" cy="1356622"/>
          </a:xfrm>
          <a:prstGeom prst="rect">
            <a:avLst/>
          </a:prstGeom>
        </p:spPr>
      </p:pic>
      <p:pic>
        <p:nvPicPr>
          <p:cNvPr id="38" name="그림 37" descr="엔진_1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78981" y="1629880"/>
            <a:ext cx="1530147" cy="1045550"/>
          </a:xfrm>
          <a:prstGeom prst="rect">
            <a:avLst/>
          </a:prstGeom>
        </p:spPr>
      </p:pic>
      <p:pic>
        <p:nvPicPr>
          <p:cNvPr id="39" name="그림 38" descr="엔진_1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17643" y="3974606"/>
            <a:ext cx="1242839" cy="1270213"/>
          </a:xfrm>
          <a:prstGeom prst="rect">
            <a:avLst/>
          </a:prstGeom>
        </p:spPr>
      </p:pic>
      <p:pic>
        <p:nvPicPr>
          <p:cNvPr id="40" name="그림 39" descr="엔진_1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64996" y="3974606"/>
            <a:ext cx="1211952" cy="1270213"/>
          </a:xfrm>
          <a:prstGeom prst="rect">
            <a:avLst/>
          </a:prstGeom>
        </p:spPr>
      </p:pic>
      <p:pic>
        <p:nvPicPr>
          <p:cNvPr id="41" name="그림 40" descr="엔진_1.pn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17278" y="3974606"/>
            <a:ext cx="1279617" cy="127021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ELECTRIC OIL PUMP</a:t>
            </a:r>
            <a:endParaRPr lang="ko-KR" altLang="en-US" sz="32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2263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098348"/>
            <a:ext cx="4809252" cy="543894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811395" y="3202028"/>
            <a:ext cx="1889478" cy="284863"/>
          </a:xfrm>
          <a:prstGeom prst="rect">
            <a:avLst/>
          </a:prstGeom>
          <a:noFill/>
        </p:spPr>
        <p:txBody>
          <a:bodyPr wrap="square" lIns="83986" tIns="41993" rIns="83986" bIns="41993" rtlCol="0">
            <a:spAutoFit/>
          </a:bodyPr>
          <a:lstStyle/>
          <a:p>
            <a:pPr algn="ctr" defTabSz="839852" latinLnBrk="0"/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</a:rPr>
              <a:t>Power Device Cooling</a:t>
            </a:r>
            <a:endParaRPr lang="ko-KR" altLang="en-US" sz="13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54045" y="3202028"/>
            <a:ext cx="1961263" cy="284863"/>
          </a:xfrm>
          <a:prstGeom prst="rect">
            <a:avLst/>
          </a:prstGeom>
          <a:noFill/>
        </p:spPr>
        <p:txBody>
          <a:bodyPr wrap="square" lIns="83986" tIns="41993" rIns="83986" bIns="41993" rtlCol="0">
            <a:spAutoFit/>
          </a:bodyPr>
          <a:lstStyle/>
          <a:p>
            <a:pPr algn="ctr" defTabSz="839852" latinLnBrk="0"/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</a:rPr>
              <a:t>Power Device Cooling</a:t>
            </a:r>
            <a:endParaRPr lang="ko-KR" altLang="en-US" sz="13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60430" y="5629218"/>
            <a:ext cx="1812546" cy="284863"/>
          </a:xfrm>
          <a:prstGeom prst="rect">
            <a:avLst/>
          </a:prstGeom>
          <a:noFill/>
        </p:spPr>
        <p:txBody>
          <a:bodyPr wrap="square" lIns="83986" tIns="41993" rIns="83986" bIns="41993" rtlCol="0">
            <a:spAutoFit/>
          </a:bodyPr>
          <a:lstStyle/>
          <a:p>
            <a:pPr algn="ctr" defTabSz="839852" latinLnBrk="0"/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</a:rPr>
              <a:t>Power Device Cooling</a:t>
            </a:r>
            <a:endParaRPr lang="ko-KR" altLang="en-US" sz="13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97485" y="5629218"/>
            <a:ext cx="1875851" cy="284863"/>
          </a:xfrm>
          <a:prstGeom prst="rect">
            <a:avLst/>
          </a:prstGeom>
          <a:noFill/>
        </p:spPr>
        <p:txBody>
          <a:bodyPr wrap="square" lIns="83986" tIns="41993" rIns="83986" bIns="41993" rtlCol="0">
            <a:spAutoFit/>
          </a:bodyPr>
          <a:lstStyle/>
          <a:p>
            <a:pPr algn="ctr" defTabSz="839852" latinLnBrk="0"/>
            <a:r>
              <a:rPr lang="en-US" altLang="ko-KR" sz="1300" dirty="0">
                <a:solidFill>
                  <a:prstClr val="black">
                    <a:lumMod val="85000"/>
                    <a:lumOff val="15000"/>
                  </a:prstClr>
                </a:solidFill>
              </a:rPr>
              <a:t>HEV Engine Cooling</a:t>
            </a:r>
            <a:endParaRPr lang="ko-KR" altLang="en-US" sz="13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18" name="TextBox 61"/>
          <p:cNvSpPr txBox="1"/>
          <p:nvPr/>
        </p:nvSpPr>
        <p:spPr>
          <a:xfrm>
            <a:off x="4830394" y="3032495"/>
            <a:ext cx="1851478" cy="2220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0.6 bar @ 12</a:t>
            </a:r>
            <a:r>
              <a:rPr lang="en-US" altLang="zh-CN" sz="1300" b="1" dirty="0">
                <a:solidFill>
                  <a:srgbClr val="383435"/>
                </a:solidFill>
                <a:latin typeface="Arial"/>
                <a:ea typeface="Malgun Gothic"/>
                <a:cs typeface="Arial"/>
              </a:rPr>
              <a:t>ℓ</a:t>
            </a: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pm, 35W</a:t>
            </a:r>
          </a:p>
        </p:txBody>
      </p:sp>
      <p:sp>
        <p:nvSpPr>
          <p:cNvPr id="21" name="TextBox 61"/>
          <p:cNvSpPr txBox="1"/>
          <p:nvPr/>
        </p:nvSpPr>
        <p:spPr>
          <a:xfrm>
            <a:off x="3944888" y="5459308"/>
            <a:ext cx="1851478" cy="2220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0.8 bar @ 30</a:t>
            </a:r>
            <a:r>
              <a:rPr lang="en-US" altLang="zh-CN" sz="1300" b="1" dirty="0">
                <a:solidFill>
                  <a:srgbClr val="383435"/>
                </a:solidFill>
                <a:latin typeface="Arial"/>
                <a:ea typeface="Malgun Gothic"/>
                <a:cs typeface="Arial"/>
              </a:rPr>
              <a:t>ℓ</a:t>
            </a: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pm, 100W</a:t>
            </a:r>
          </a:p>
        </p:txBody>
      </p:sp>
      <p:sp>
        <p:nvSpPr>
          <p:cNvPr id="22" name="TextBox 61"/>
          <p:cNvSpPr txBox="1"/>
          <p:nvPr/>
        </p:nvSpPr>
        <p:spPr>
          <a:xfrm>
            <a:off x="7408936" y="3032494"/>
            <a:ext cx="1851478" cy="2220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0.75 bar @ 12</a:t>
            </a:r>
            <a:r>
              <a:rPr lang="en-US" altLang="zh-CN" sz="1300" b="1" dirty="0">
                <a:solidFill>
                  <a:srgbClr val="383435"/>
                </a:solidFill>
                <a:latin typeface="Arial"/>
                <a:ea typeface="Malgun Gothic"/>
                <a:cs typeface="Arial"/>
              </a:rPr>
              <a:t>ℓ</a:t>
            </a: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pm, 50W</a:t>
            </a:r>
          </a:p>
        </p:txBody>
      </p:sp>
      <p:sp>
        <p:nvSpPr>
          <p:cNvPr id="23" name="TextBox 61"/>
          <p:cNvSpPr txBox="1"/>
          <p:nvPr/>
        </p:nvSpPr>
        <p:spPr>
          <a:xfrm>
            <a:off x="5817096" y="5459308"/>
            <a:ext cx="2036626" cy="2220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0.8 bar @ 120</a:t>
            </a:r>
            <a:r>
              <a:rPr lang="en-US" altLang="zh-CN" sz="1300" b="1" dirty="0">
                <a:solidFill>
                  <a:srgbClr val="383435"/>
                </a:solidFill>
                <a:latin typeface="Arial"/>
                <a:ea typeface="Malgun Gothic"/>
                <a:cs typeface="Arial"/>
              </a:rPr>
              <a:t>ℓ</a:t>
            </a: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pm, 350W</a:t>
            </a:r>
          </a:p>
        </p:txBody>
      </p:sp>
      <p:pic>
        <p:nvPicPr>
          <p:cNvPr id="20" name="그림 19" descr="엔진_1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46242" y="3808209"/>
            <a:ext cx="820720" cy="1621624"/>
          </a:xfrm>
          <a:prstGeom prst="rect">
            <a:avLst/>
          </a:prstGeom>
        </p:spPr>
      </p:pic>
      <p:pic>
        <p:nvPicPr>
          <p:cNvPr id="24" name="그림 23" descr="엔진_1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49312" y="1457711"/>
            <a:ext cx="1435833" cy="1512159"/>
          </a:xfrm>
          <a:prstGeom prst="rect">
            <a:avLst/>
          </a:prstGeom>
        </p:spPr>
      </p:pic>
      <p:pic>
        <p:nvPicPr>
          <p:cNvPr id="25" name="그림 24" descr="엔진_1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04724" y="1395104"/>
            <a:ext cx="1333179" cy="1512159"/>
          </a:xfrm>
          <a:prstGeom prst="rect">
            <a:avLst/>
          </a:prstGeom>
        </p:spPr>
      </p:pic>
      <p:pic>
        <p:nvPicPr>
          <p:cNvPr id="26" name="그림 25" descr="엔진_1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63806" y="3821589"/>
            <a:ext cx="1435833" cy="151793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88504" y="116632"/>
            <a:ext cx="9217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ELECTRIC WATER PUMP &amp; Coolant Hub Module</a:t>
            </a:r>
            <a:endParaRPr lang="ko-KR" altLang="en-US" sz="32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31" b="100000" l="19531" r="703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500" r="29140"/>
          <a:stretch/>
        </p:blipFill>
        <p:spPr bwMode="auto">
          <a:xfrm>
            <a:off x="8049344" y="3821589"/>
            <a:ext cx="1534687" cy="129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61"/>
          <p:cNvSpPr txBox="1"/>
          <p:nvPr/>
        </p:nvSpPr>
        <p:spPr>
          <a:xfrm>
            <a:off x="7798374" y="5445224"/>
            <a:ext cx="2036626" cy="2220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839852" latinLnBrk="0">
              <a:lnSpc>
                <a:spcPct val="110833"/>
              </a:lnSpc>
            </a:pPr>
            <a:r>
              <a:rPr lang="en-US" altLang="zh-CN" sz="1300" b="1" dirty="0" smtClean="0">
                <a:solidFill>
                  <a:srgbClr val="383435"/>
                </a:solidFill>
                <a:ea typeface="Malgun Gothic"/>
              </a:rPr>
              <a:t>0.65 </a:t>
            </a: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bar @ </a:t>
            </a:r>
            <a:r>
              <a:rPr lang="en-US" altLang="zh-CN" sz="1300" b="1" dirty="0" smtClean="0">
                <a:solidFill>
                  <a:srgbClr val="383435"/>
                </a:solidFill>
                <a:ea typeface="Malgun Gothic"/>
              </a:rPr>
              <a:t>25</a:t>
            </a:r>
            <a:r>
              <a:rPr lang="en-US" altLang="zh-CN" sz="1300" b="1" dirty="0" smtClean="0">
                <a:solidFill>
                  <a:srgbClr val="383435"/>
                </a:solidFill>
                <a:latin typeface="Arial"/>
                <a:ea typeface="Malgun Gothic"/>
                <a:cs typeface="Arial"/>
              </a:rPr>
              <a:t>ℓ</a:t>
            </a:r>
            <a:r>
              <a:rPr lang="en-US" altLang="zh-CN" sz="1300" b="1" dirty="0" smtClean="0">
                <a:solidFill>
                  <a:srgbClr val="383435"/>
                </a:solidFill>
                <a:ea typeface="Malgun Gothic"/>
              </a:rPr>
              <a:t>pm</a:t>
            </a:r>
            <a:r>
              <a:rPr lang="en-US" altLang="zh-CN" sz="1300" b="1" dirty="0">
                <a:solidFill>
                  <a:srgbClr val="383435"/>
                </a:solidFill>
                <a:ea typeface="Malgun Gothic"/>
              </a:rPr>
              <a:t>, </a:t>
            </a:r>
            <a:r>
              <a:rPr lang="en-US" altLang="zh-CN" sz="1300" b="1" dirty="0" smtClean="0">
                <a:solidFill>
                  <a:srgbClr val="383435"/>
                </a:solidFill>
                <a:ea typeface="Malgun Gothic"/>
              </a:rPr>
              <a:t>100W</a:t>
            </a:r>
            <a:endParaRPr lang="en-US" altLang="zh-CN" sz="1300" b="1" dirty="0">
              <a:solidFill>
                <a:srgbClr val="383435"/>
              </a:solidFill>
              <a:ea typeface="Malgun Gothic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33320" y="5617815"/>
            <a:ext cx="1875851" cy="284863"/>
          </a:xfrm>
          <a:prstGeom prst="rect">
            <a:avLst/>
          </a:prstGeom>
          <a:noFill/>
        </p:spPr>
        <p:txBody>
          <a:bodyPr wrap="square" lIns="83986" tIns="41993" rIns="83986" bIns="41993" rtlCol="0">
            <a:spAutoFit/>
          </a:bodyPr>
          <a:lstStyle/>
          <a:p>
            <a:pPr algn="ctr" defTabSz="839852" latinLnBrk="0"/>
            <a:r>
              <a:rPr lang="en-US" altLang="ko-KR" sz="13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Coolant Hub Module</a:t>
            </a:r>
            <a:endParaRPr lang="ko-KR" altLang="en-US" sz="1300" dirty="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89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모서리가 둥근 직사각형 41"/>
          <p:cNvSpPr/>
          <p:nvPr/>
        </p:nvSpPr>
        <p:spPr>
          <a:xfrm>
            <a:off x="4016896" y="1052736"/>
            <a:ext cx="5760640" cy="5616624"/>
          </a:xfrm>
          <a:prstGeom prst="roundRect">
            <a:avLst>
              <a:gd name="adj" fmla="val 2284"/>
            </a:avLst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95" tIns="43448" rIns="86895" bIns="43448" anchor="b"/>
          <a:lstStyle>
            <a:defPPr>
              <a:defRPr lang="ko-KR"/>
            </a:defPPr>
            <a:lvl1pPr marL="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7535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5070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26052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0140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376749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85210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327451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0280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09928">
              <a:defRPr/>
            </a:pPr>
            <a:endParaRPr lang="ko-KR" altLang="en-US" dirty="0">
              <a:solidFill>
                <a:prstClr val="white"/>
              </a:solidFill>
              <a:latin typeface="현대하모니 B" pitchFamily="18" charset="-127"/>
              <a:ea typeface="현대하모니 B" pitchFamily="18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272480" y="1052736"/>
            <a:ext cx="3600400" cy="5616624"/>
          </a:xfrm>
          <a:prstGeom prst="roundRect">
            <a:avLst>
              <a:gd name="adj" fmla="val 2284"/>
            </a:avLst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895" tIns="43448" rIns="86895" bIns="43448" anchor="b"/>
          <a:lstStyle>
            <a:defPPr>
              <a:defRPr lang="ko-KR"/>
            </a:defPPr>
            <a:lvl1pPr marL="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7535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5070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26052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0140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376749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85210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327451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02800" algn="l" defTabSz="950700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09928">
              <a:defRPr/>
            </a:pPr>
            <a:endParaRPr lang="ko-KR" altLang="en-US">
              <a:solidFill>
                <a:prstClr val="white"/>
              </a:solidFill>
              <a:latin typeface="현대하모니 B" pitchFamily="18" charset="-127"/>
              <a:ea typeface="현대하모니 B" pitchFamily="18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2188415" y="836712"/>
            <a:ext cx="5428881" cy="432048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굴림" charset="-127"/>
                <a:cs typeface="Calibri" pitchFamily="34" charset="0"/>
              </a:rPr>
              <a:t>R&amp;D Location and Division</a:t>
            </a:r>
            <a:endParaRPr kumimoji="1" lang="ko-KR" altLang="en-US" sz="2000" dirty="0">
              <a:solidFill>
                <a:prstClr val="white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4653511" y="1412776"/>
            <a:ext cx="2527777" cy="630992"/>
          </a:xfrm>
          <a:prstGeom prst="roundRect">
            <a:avLst>
              <a:gd name="adj" fmla="val 2447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rIns="0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 pitchFamily="34" charset="0"/>
              </a:rPr>
              <a:t>R&amp;D Center</a:t>
            </a:r>
            <a:endParaRPr kumimoji="1" lang="ko-KR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Calibri" pitchFamily="34" charset="0"/>
            </a:endParaRPr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360519"/>
              </p:ext>
            </p:extLst>
          </p:nvPr>
        </p:nvGraphicFramePr>
        <p:xfrm>
          <a:off x="7565331" y="2553329"/>
          <a:ext cx="2068189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81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Engine &amp; A/T Oil </a:t>
                      </a:r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Pump</a:t>
                      </a:r>
                    </a:p>
                    <a:p>
                      <a:pPr marL="0" marR="0" indent="0" algn="l" defTabSz="95080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Water Pump (Mechanical)</a:t>
                      </a:r>
                    </a:p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Balance Shaft Module</a:t>
                      </a:r>
                    </a:p>
                  </a:txBody>
                  <a:tcPr marL="156000" marR="0" marT="36000" marB="3600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4" name="표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715906"/>
              </p:ext>
            </p:extLst>
          </p:nvPr>
        </p:nvGraphicFramePr>
        <p:xfrm>
          <a:off x="7565331" y="3591921"/>
          <a:ext cx="2212205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22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Electric Motor (EOP&amp;EWP)</a:t>
                      </a:r>
                    </a:p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Controller (SW &amp; HW)</a:t>
                      </a:r>
                      <a:endParaRPr lang="ko-KR" altLang="en-US" sz="1400" b="0" dirty="0">
                        <a:latin typeface="Calibri" pitchFamily="34" charset="0"/>
                      </a:endParaRPr>
                    </a:p>
                  </a:txBody>
                  <a:tcPr marL="156000" marR="0" marT="36000" marB="3600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6" name="표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616702"/>
              </p:ext>
            </p:extLst>
          </p:nvPr>
        </p:nvGraphicFramePr>
        <p:xfrm>
          <a:off x="7565331" y="4559393"/>
          <a:ext cx="2068189" cy="722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81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2799">
                <a:tc>
                  <a:txBody>
                    <a:bodyPr/>
                    <a:lstStyle/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Knuckle &amp; Carrier</a:t>
                      </a:r>
                    </a:p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Disc &amp; Drum</a:t>
                      </a:r>
                    </a:p>
                  </a:txBody>
                  <a:tcPr marL="156000" marR="0" marT="36000" marB="3600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1" name="표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008676"/>
              </p:ext>
            </p:extLst>
          </p:nvPr>
        </p:nvGraphicFramePr>
        <p:xfrm>
          <a:off x="7565331" y="5528705"/>
          <a:ext cx="2068189" cy="720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81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0016">
                <a:tc>
                  <a:txBody>
                    <a:bodyPr/>
                    <a:lstStyle/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Proto Shop</a:t>
                      </a:r>
                    </a:p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Validation Laboratory</a:t>
                      </a:r>
                    </a:p>
                    <a:p>
                      <a:pPr latinLnBrk="1"/>
                      <a:r>
                        <a:rPr kumimoji="1" lang="en-US" altLang="ko-KR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+mn-cs"/>
                        </a:rPr>
                        <a:t>Material Laboratory</a:t>
                      </a:r>
                      <a:endParaRPr lang="ko-KR" altLang="en-US" sz="1400" b="0" dirty="0">
                        <a:latin typeface="Calibri" pitchFamily="34" charset="0"/>
                      </a:endParaRPr>
                    </a:p>
                  </a:txBody>
                  <a:tcPr marL="156000" marR="0" marT="36000" marB="36000" anchor="ctr">
                    <a:lnL w="28575" cap="flat" cmpd="sng" algn="ctr">
                      <a:solidFill>
                        <a:schemeClr val="accent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52" name="직선 연결선 51"/>
          <p:cNvCxnSpPr/>
          <p:nvPr/>
        </p:nvCxnSpPr>
        <p:spPr>
          <a:xfrm flipV="1">
            <a:off x="4095083" y="2337305"/>
            <a:ext cx="0" cy="345600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 flipH="1">
            <a:off x="4095083" y="3990121"/>
            <a:ext cx="23402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>
          <a:xfrm flipH="1">
            <a:off x="4093014" y="3019512"/>
            <a:ext cx="236097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H="1">
            <a:off x="4095083" y="2337305"/>
            <a:ext cx="176138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모서리가 둥근 직사각형 60"/>
          <p:cNvSpPr/>
          <p:nvPr/>
        </p:nvSpPr>
        <p:spPr>
          <a:xfrm>
            <a:off x="4325001" y="2553328"/>
            <a:ext cx="3144319" cy="900000"/>
          </a:xfrm>
          <a:prstGeom prst="roundRect">
            <a:avLst>
              <a:gd name="adj" fmla="val 1192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rIns="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 pitchFamily="34" charset="0"/>
              </a:rPr>
              <a:t>Powertrain Division</a:t>
            </a:r>
            <a:endParaRPr kumimoji="1" lang="ko-KR" altLang="en-US" sz="1600" b="1" dirty="0">
              <a:solidFill>
                <a:prstClr val="black">
                  <a:lumMod val="75000"/>
                  <a:lumOff val="25000"/>
                </a:prstClr>
              </a:solidFill>
              <a:latin typeface="Calibri" pitchFamily="34" charset="0"/>
            </a:endParaRPr>
          </a:p>
        </p:txBody>
      </p:sp>
      <p:sp>
        <p:nvSpPr>
          <p:cNvPr id="62" name="모서리가 둥근 직사각형 61"/>
          <p:cNvSpPr/>
          <p:nvPr/>
        </p:nvSpPr>
        <p:spPr>
          <a:xfrm>
            <a:off x="4325001" y="3513435"/>
            <a:ext cx="3144319" cy="900000"/>
          </a:xfrm>
          <a:prstGeom prst="roundRect">
            <a:avLst>
              <a:gd name="adj" fmla="val 1192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rIns="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 pitchFamily="34" charset="0"/>
              </a:rPr>
              <a:t>Electric Division</a:t>
            </a:r>
            <a:endParaRPr kumimoji="1" lang="ko-KR" altLang="en-US" sz="1600" b="1" dirty="0">
              <a:solidFill>
                <a:prstClr val="black">
                  <a:lumMod val="75000"/>
                  <a:lumOff val="25000"/>
                </a:prstClr>
              </a:solidFill>
              <a:latin typeface="Calibri" pitchFamily="34" charset="0"/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4325001" y="4473542"/>
            <a:ext cx="3144319" cy="900000"/>
          </a:xfrm>
          <a:prstGeom prst="roundRect">
            <a:avLst>
              <a:gd name="adj" fmla="val 1192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8000" rIns="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itchFamily="34" charset="0"/>
              </a:rPr>
              <a:t>Chassis </a:t>
            </a:r>
            <a:r>
              <a:rPr kumimoji="1" lang="en-US" altLang="ko-KR" sz="16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 pitchFamily="34" charset="0"/>
              </a:rPr>
              <a:t>Division</a:t>
            </a:r>
            <a:endParaRPr kumimoji="1" lang="ko-KR" altLang="en-US" sz="1600" b="1" dirty="0">
              <a:solidFill>
                <a:prstClr val="black">
                  <a:lumMod val="75000"/>
                  <a:lumOff val="25000"/>
                </a:prstClr>
              </a:solidFill>
              <a:latin typeface="Calibri" pitchFamily="34" charset="0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4325001" y="5433649"/>
            <a:ext cx="3144319" cy="900000"/>
          </a:xfrm>
          <a:prstGeom prst="roundRect">
            <a:avLst>
              <a:gd name="adj" fmla="val 1192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spc="-20" dirty="0">
                <a:solidFill>
                  <a:prstClr val="black">
                    <a:lumMod val="75000"/>
                    <a:lumOff val="25000"/>
                  </a:prstClr>
                </a:solidFill>
                <a:latin typeface="Calibri" pitchFamily="34" charset="0"/>
              </a:rPr>
              <a:t>Proto &amp; Testing, Analysis</a:t>
            </a:r>
            <a:endParaRPr kumimoji="1" lang="ko-KR" altLang="en-US" sz="1600" b="1" spc="-20" dirty="0">
              <a:solidFill>
                <a:prstClr val="black">
                  <a:lumMod val="75000"/>
                  <a:lumOff val="25000"/>
                </a:prstClr>
              </a:solidFill>
              <a:latin typeface="Calibri" pitchFamily="34" charset="0"/>
            </a:endParaRPr>
          </a:p>
        </p:txBody>
      </p:sp>
      <p:pic>
        <p:nvPicPr>
          <p:cNvPr id="65" name="Picture 5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66"/>
          <a:stretch/>
        </p:blipFill>
        <p:spPr bwMode="auto">
          <a:xfrm>
            <a:off x="4751966" y="1461993"/>
            <a:ext cx="482563" cy="544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872" y="2669324"/>
            <a:ext cx="851198" cy="65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타원 73"/>
          <p:cNvSpPr/>
          <p:nvPr/>
        </p:nvSpPr>
        <p:spPr>
          <a:xfrm>
            <a:off x="4903967" y="2728225"/>
            <a:ext cx="340249" cy="1800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50" b="1" dirty="0" smtClean="0">
                <a:solidFill>
                  <a:prstClr val="black"/>
                </a:solidFill>
                <a:latin typeface="Calibri" pitchFamily="34" charset="0"/>
              </a:rPr>
              <a:t>25</a:t>
            </a:r>
            <a:endParaRPr kumimoji="1" lang="ko-KR" altLang="en-US" sz="1050" b="1" dirty="0">
              <a:solidFill>
                <a:prstClr val="black"/>
              </a:solidFill>
              <a:latin typeface="Calibri" pitchFamily="34" charset="0"/>
            </a:endParaRPr>
          </a:p>
        </p:txBody>
      </p:sp>
      <p:cxnSp>
        <p:nvCxnSpPr>
          <p:cNvPr id="75" name="직선 연결선 74"/>
          <p:cNvCxnSpPr/>
          <p:nvPr/>
        </p:nvCxnSpPr>
        <p:spPr>
          <a:xfrm flipV="1">
            <a:off x="5856463" y="2043768"/>
            <a:ext cx="0" cy="28800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6" name="Picture 5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34" b="50000"/>
          <a:stretch/>
        </p:blipFill>
        <p:spPr bwMode="auto">
          <a:xfrm>
            <a:off x="5124573" y="1429026"/>
            <a:ext cx="442780" cy="3975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</p:pic>
      <p:sp>
        <p:nvSpPr>
          <p:cNvPr id="77" name="타원 76"/>
          <p:cNvSpPr/>
          <p:nvPr/>
        </p:nvSpPr>
        <p:spPr>
          <a:xfrm>
            <a:off x="5179355" y="1476676"/>
            <a:ext cx="379657" cy="26841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 smtClean="0">
                <a:solidFill>
                  <a:prstClr val="black"/>
                </a:solidFill>
                <a:latin typeface="Calibri" pitchFamily="34" charset="0"/>
              </a:rPr>
              <a:t>114</a:t>
            </a:r>
            <a:endParaRPr kumimoji="1" lang="ko-KR" altLang="en-US" sz="1100" b="1" dirty="0">
              <a:solidFill>
                <a:prstClr val="black"/>
              </a:solidFill>
              <a:latin typeface="Calibri" pitchFamily="34" charset="0"/>
            </a:endParaRPr>
          </a:p>
        </p:txBody>
      </p:sp>
      <p:pic>
        <p:nvPicPr>
          <p:cNvPr id="78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2" y="3621492"/>
            <a:ext cx="851198" cy="65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타원 78"/>
          <p:cNvSpPr/>
          <p:nvPr/>
        </p:nvSpPr>
        <p:spPr>
          <a:xfrm>
            <a:off x="4905647" y="3680393"/>
            <a:ext cx="340249" cy="1800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50" b="1" dirty="0" smtClean="0">
                <a:solidFill>
                  <a:prstClr val="black"/>
                </a:solidFill>
                <a:latin typeface="Calibri" pitchFamily="34" charset="0"/>
              </a:rPr>
              <a:t>30</a:t>
            </a:r>
            <a:endParaRPr kumimoji="1" lang="ko-KR" altLang="en-US" sz="1050" b="1" dirty="0">
              <a:solidFill>
                <a:prstClr val="black"/>
              </a:solidFill>
              <a:latin typeface="Calibri" pitchFamily="34" charset="0"/>
            </a:endParaRPr>
          </a:p>
        </p:txBody>
      </p:sp>
      <p:pic>
        <p:nvPicPr>
          <p:cNvPr id="80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949" y="4586505"/>
            <a:ext cx="851198" cy="65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타원 80"/>
          <p:cNvSpPr/>
          <p:nvPr/>
        </p:nvSpPr>
        <p:spPr>
          <a:xfrm>
            <a:off x="4906044" y="4645406"/>
            <a:ext cx="340249" cy="1800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50" b="1" dirty="0" smtClean="0">
                <a:solidFill>
                  <a:prstClr val="black"/>
                </a:solidFill>
                <a:latin typeface="Calibri" pitchFamily="34" charset="0"/>
              </a:rPr>
              <a:t>19</a:t>
            </a:r>
            <a:endParaRPr kumimoji="1" lang="ko-KR" altLang="en-US" sz="1050" b="1" dirty="0">
              <a:solidFill>
                <a:prstClr val="black"/>
              </a:solidFill>
              <a:latin typeface="Calibri" pitchFamily="34" charset="0"/>
            </a:endParaRPr>
          </a:p>
        </p:txBody>
      </p:sp>
      <p:pic>
        <p:nvPicPr>
          <p:cNvPr id="85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949" y="5529753"/>
            <a:ext cx="851198" cy="656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타원 85"/>
          <p:cNvSpPr/>
          <p:nvPr/>
        </p:nvSpPr>
        <p:spPr>
          <a:xfrm>
            <a:off x="4906044" y="5588654"/>
            <a:ext cx="340249" cy="18000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50" b="1" dirty="0">
                <a:solidFill>
                  <a:prstClr val="black"/>
                </a:solidFill>
                <a:latin typeface="Calibri" pitchFamily="34" charset="0"/>
              </a:rPr>
              <a:t>3</a:t>
            </a:r>
            <a:r>
              <a:rPr kumimoji="1" lang="en-US" altLang="ko-KR" sz="1050" b="1" dirty="0" smtClean="0">
                <a:solidFill>
                  <a:prstClr val="black"/>
                </a:solidFill>
                <a:latin typeface="Calibri" pitchFamily="34" charset="0"/>
              </a:rPr>
              <a:t>6</a:t>
            </a:r>
            <a:endParaRPr kumimoji="1" lang="ko-KR" altLang="en-US" sz="1050" b="1" dirty="0">
              <a:solidFill>
                <a:prstClr val="black"/>
              </a:solidFill>
              <a:latin typeface="Calibri" pitchFamily="34" charset="0"/>
            </a:endParaRPr>
          </a:p>
        </p:txBody>
      </p:sp>
      <p:cxnSp>
        <p:nvCxnSpPr>
          <p:cNvPr id="87" name="직선 연결선 86"/>
          <p:cNvCxnSpPr/>
          <p:nvPr/>
        </p:nvCxnSpPr>
        <p:spPr>
          <a:xfrm flipH="1">
            <a:off x="4090973" y="5796353"/>
            <a:ext cx="234028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 flipH="1">
            <a:off x="4088904" y="4921528"/>
            <a:ext cx="236097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99" y="4389429"/>
            <a:ext cx="3464098" cy="208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71236" y="6331928"/>
            <a:ext cx="2211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prstClr val="black"/>
                </a:solidFill>
                <a:latin typeface="Calibri" pitchFamily="34" charset="0"/>
              </a:rPr>
              <a:t>*4 employees for administration</a:t>
            </a:r>
            <a:endParaRPr lang="ko-KR" altLang="en-US" sz="1200" dirty="0">
              <a:solidFill>
                <a:prstClr val="black"/>
              </a:solidFill>
              <a:latin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47" y="1447631"/>
            <a:ext cx="3442502" cy="2232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AutoShape 5"/>
          <p:cNvSpPr>
            <a:spLocks noChangeArrowheads="1"/>
          </p:cNvSpPr>
          <p:nvPr/>
        </p:nvSpPr>
        <p:spPr bwMode="auto">
          <a:xfrm>
            <a:off x="494511" y="1321245"/>
            <a:ext cx="1693903" cy="306532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5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>
              <a:buNone/>
            </a:pP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MNEXS </a:t>
            </a: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연구소 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가산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)</a:t>
            </a:r>
            <a:endParaRPr kumimoji="1" lang="en-US" altLang="ko-KR" sz="1200" dirty="0">
              <a:solidFill>
                <a:srgbClr val="000000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53" name="AutoShape 5"/>
          <p:cNvSpPr>
            <a:spLocks noChangeArrowheads="1"/>
          </p:cNvSpPr>
          <p:nvPr/>
        </p:nvSpPr>
        <p:spPr bwMode="auto">
          <a:xfrm>
            <a:off x="494511" y="4236164"/>
            <a:ext cx="1693903" cy="306532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5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>
              <a:buNone/>
            </a:pP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명화공업 연구소 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안산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)</a:t>
            </a:r>
            <a:endParaRPr kumimoji="1" lang="en-US" altLang="ko-KR" sz="1200" dirty="0">
              <a:solidFill>
                <a:srgbClr val="000000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R&amp;D Center</a:t>
            </a:r>
            <a:endParaRPr lang="ko-KR" altLang="en-US" sz="32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738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042867" y="841648"/>
            <a:ext cx="5242220" cy="792088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400" b="1">
                <a:solidFill>
                  <a:prstClr val="black"/>
                </a:solidFill>
              </a:rPr>
              <a:t>미래의</a:t>
            </a:r>
            <a:r>
              <a:rPr lang="en-US" altLang="ko-KR" sz="1400" b="1">
                <a:solidFill>
                  <a:prstClr val="black"/>
                </a:solidFill>
              </a:rPr>
              <a:t> </a:t>
            </a:r>
            <a:r>
              <a:rPr lang="ko-KR" altLang="en-US" sz="1400" b="1">
                <a:solidFill>
                  <a:prstClr val="black"/>
                </a:solidFill>
              </a:rPr>
              <a:t>풍요로운 삶을 위한 기술혁신</a:t>
            </a:r>
            <a:r>
              <a:rPr lang="en-US" altLang="ko-KR" sz="1400" b="1">
                <a:solidFill>
                  <a:prstClr val="black"/>
                </a:solidFill>
              </a:rPr>
              <a:t/>
            </a:r>
            <a:br>
              <a:rPr lang="en-US" altLang="ko-KR" sz="1400" b="1">
                <a:solidFill>
                  <a:prstClr val="black"/>
                </a:solidFill>
              </a:rPr>
            </a:br>
            <a:r>
              <a:rPr lang="en-US" altLang="ko-KR" sz="1400" b="1">
                <a:solidFill>
                  <a:prstClr val="black"/>
                </a:solidFill>
              </a:rPr>
              <a:t>Technology Innovation For Future</a:t>
            </a:r>
            <a:endParaRPr lang="ko-KR" altLang="en-US" sz="1400" b="1">
              <a:solidFill>
                <a:prstClr val="black"/>
              </a:solidFill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676636" y="1273696"/>
            <a:ext cx="585000" cy="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1676636" y="2360762"/>
            <a:ext cx="585000" cy="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모서리가 둥근 직사각형 51"/>
          <p:cNvSpPr/>
          <p:nvPr/>
        </p:nvSpPr>
        <p:spPr>
          <a:xfrm>
            <a:off x="3284816" y="1916832"/>
            <a:ext cx="4758529" cy="792088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400" b="1" dirty="0" smtClean="0">
                <a:solidFill>
                  <a:prstClr val="black"/>
                </a:solidFill>
              </a:rPr>
              <a:t>기술혁신을 통한 </a:t>
            </a:r>
            <a:r>
              <a:rPr lang="ko-KR" altLang="en-US" sz="1400" b="1" dirty="0">
                <a:solidFill>
                  <a:prstClr val="black"/>
                </a:solidFill>
              </a:rPr>
              <a:t>글로벌 </a:t>
            </a:r>
            <a:r>
              <a:rPr lang="en-US" altLang="ko-KR" sz="1400" b="1" dirty="0">
                <a:solidFill>
                  <a:prstClr val="black"/>
                </a:solidFill>
              </a:rPr>
              <a:t>TOP 100 </a:t>
            </a:r>
            <a:endParaRPr lang="en-US" altLang="ko-KR" sz="1400" b="1" dirty="0" smtClean="0">
              <a:solidFill>
                <a:prstClr val="black"/>
              </a:solidFill>
            </a:endParaRPr>
          </a:p>
          <a:p>
            <a:pPr algn="ctr" defTabSz="914400"/>
            <a:r>
              <a:rPr lang="ko-KR" altLang="en-US" sz="1400" b="1" dirty="0" smtClean="0">
                <a:solidFill>
                  <a:prstClr val="black"/>
                </a:solidFill>
              </a:rPr>
              <a:t>자동차부품 </a:t>
            </a:r>
            <a:r>
              <a:rPr lang="ko-KR" altLang="en-US" sz="1400" b="1" dirty="0">
                <a:solidFill>
                  <a:prstClr val="black"/>
                </a:solidFill>
              </a:rPr>
              <a:t>전문회사로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도약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(2030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년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</a:t>
            </a:r>
            <a:endParaRPr lang="ko-KR" altLang="en-US" sz="1400" dirty="0">
              <a:solidFill>
                <a:prstClr val="black"/>
              </a:solidFill>
            </a:endParaRPr>
          </a:p>
        </p:txBody>
      </p:sp>
      <p:cxnSp>
        <p:nvCxnSpPr>
          <p:cNvPr id="53" name="직선 연결선 52"/>
          <p:cNvCxnSpPr/>
          <p:nvPr/>
        </p:nvCxnSpPr>
        <p:spPr>
          <a:xfrm>
            <a:off x="3524841" y="2636912"/>
            <a:ext cx="452450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순서도: 추출 26"/>
          <p:cNvSpPr/>
          <p:nvPr/>
        </p:nvSpPr>
        <p:spPr>
          <a:xfrm>
            <a:off x="4532955" y="1700808"/>
            <a:ext cx="2262251" cy="288032"/>
          </a:xfrm>
          <a:prstGeom prst="flowChartExtract">
            <a:avLst/>
          </a:prstGeom>
          <a:solidFill>
            <a:srgbClr val="FFC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ko-KR" altLang="en-US" sz="1800">
              <a:solidFill>
                <a:prstClr val="white"/>
              </a:solidFill>
            </a:endParaRPr>
          </a:p>
        </p:txBody>
      </p:sp>
      <p:sp>
        <p:nvSpPr>
          <p:cNvPr id="62" name="타원 61"/>
          <p:cNvSpPr>
            <a:spLocks noChangeAspect="1"/>
          </p:cNvSpPr>
          <p:nvPr/>
        </p:nvSpPr>
        <p:spPr>
          <a:xfrm>
            <a:off x="449506" y="836712"/>
            <a:ext cx="975000" cy="900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200" smtClean="0">
                <a:solidFill>
                  <a:prstClr val="white"/>
                </a:solidFill>
              </a:rPr>
              <a:t>미션</a:t>
            </a:r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63" name="타원 62"/>
          <p:cNvSpPr>
            <a:spLocks noChangeAspect="1"/>
          </p:cNvSpPr>
          <p:nvPr/>
        </p:nvSpPr>
        <p:spPr>
          <a:xfrm>
            <a:off x="529332" y="910936"/>
            <a:ext cx="819000" cy="7560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 defTabSz="914400"/>
            <a:r>
              <a:rPr lang="ko-KR" altLang="en-US" sz="1300" b="1" smtClean="0">
                <a:solidFill>
                  <a:prstClr val="black"/>
                </a:solidFill>
              </a:rPr>
              <a:t>미션</a:t>
            </a:r>
            <a:endParaRPr lang="ko-KR" altLang="en-US" sz="1300" b="1">
              <a:solidFill>
                <a:prstClr val="black"/>
              </a:solidFill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438930" y="1844824"/>
            <a:ext cx="975000" cy="90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200" smtClean="0">
                <a:solidFill>
                  <a:prstClr val="white"/>
                </a:solidFill>
              </a:rPr>
              <a:t>미션</a:t>
            </a:r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516856" y="1918510"/>
            <a:ext cx="819000" cy="7560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300" b="1" smtClean="0">
                <a:solidFill>
                  <a:prstClr val="black"/>
                </a:solidFill>
              </a:rPr>
              <a:t>비전</a:t>
            </a:r>
            <a:endParaRPr lang="ko-KR" altLang="en-US" sz="1300" b="1">
              <a:solidFill>
                <a:prstClr val="black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425515" y="3645024"/>
            <a:ext cx="975000" cy="9000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200" smtClean="0">
                <a:solidFill>
                  <a:prstClr val="white"/>
                </a:solidFill>
              </a:rPr>
              <a:t>미션</a:t>
            </a:r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505420" y="3722138"/>
            <a:ext cx="819000" cy="7560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300" b="1" smtClean="0">
                <a:solidFill>
                  <a:prstClr val="black"/>
                </a:solidFill>
              </a:rPr>
              <a:t>가치</a:t>
            </a:r>
            <a:endParaRPr lang="en-US" altLang="ko-KR" sz="1300" b="1" smtClean="0">
              <a:solidFill>
                <a:prstClr val="black"/>
              </a:solidFill>
            </a:endParaRPr>
          </a:p>
          <a:p>
            <a:pPr algn="ctr" defTabSz="914400"/>
            <a:r>
              <a:rPr lang="en-US" altLang="ko-KR" sz="1300" b="1" smtClean="0">
                <a:solidFill>
                  <a:prstClr val="black"/>
                </a:solidFill>
              </a:rPr>
              <a:t>(5</a:t>
            </a:r>
            <a:r>
              <a:rPr lang="en-US" altLang="ko-KR" sz="1300" b="1" smtClean="0">
                <a:solidFill>
                  <a:srgbClr val="FF0000"/>
                </a:solidFill>
              </a:rPr>
              <a:t>C</a:t>
            </a:r>
            <a:r>
              <a:rPr lang="en-US" altLang="ko-KR" sz="1300" b="1" smtClean="0">
                <a:solidFill>
                  <a:prstClr val="black"/>
                </a:solidFill>
              </a:rPr>
              <a:t>)</a:t>
            </a:r>
          </a:p>
        </p:txBody>
      </p:sp>
      <p:graphicFrame>
        <p:nvGraphicFramePr>
          <p:cNvPr id="2" name="다이어그램 1"/>
          <p:cNvGraphicFramePr/>
          <p:nvPr>
            <p:extLst>
              <p:ext uri="{D42A27DB-BD31-4B8C-83A1-F6EECF244321}">
                <p14:modId xmlns:p14="http://schemas.microsoft.com/office/powerpoint/2010/main" val="3847113368"/>
              </p:ext>
            </p:extLst>
          </p:nvPr>
        </p:nvGraphicFramePr>
        <p:xfrm>
          <a:off x="2276703" y="2686060"/>
          <a:ext cx="7212801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23" name="직선 연결선 22"/>
          <p:cNvCxnSpPr/>
          <p:nvPr/>
        </p:nvCxnSpPr>
        <p:spPr>
          <a:xfrm>
            <a:off x="3526557" y="1484784"/>
            <a:ext cx="452450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타원 24"/>
          <p:cNvSpPr/>
          <p:nvPr/>
        </p:nvSpPr>
        <p:spPr>
          <a:xfrm>
            <a:off x="420490" y="4797152"/>
            <a:ext cx="1014000" cy="93600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200" smtClean="0">
                <a:solidFill>
                  <a:prstClr val="white"/>
                </a:solidFill>
              </a:rPr>
              <a:t>미션</a:t>
            </a:r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512222" y="4892972"/>
            <a:ext cx="819000" cy="7560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r>
              <a:rPr lang="ko-KR" altLang="en-US" sz="1300" b="1" smtClean="0">
                <a:solidFill>
                  <a:prstClr val="black"/>
                </a:solidFill>
              </a:rPr>
              <a:t>전략</a:t>
            </a:r>
            <a:endParaRPr lang="ko-KR" altLang="en-US" sz="1300" b="1">
              <a:solidFill>
                <a:prstClr val="black"/>
              </a:solidFill>
            </a:endParaRPr>
          </a:p>
        </p:txBody>
      </p:sp>
      <p:cxnSp>
        <p:nvCxnSpPr>
          <p:cNvPr id="28" name="직선 연결선 27"/>
          <p:cNvCxnSpPr/>
          <p:nvPr/>
        </p:nvCxnSpPr>
        <p:spPr>
          <a:xfrm>
            <a:off x="1690180" y="4653136"/>
            <a:ext cx="585000" cy="0"/>
          </a:xfrm>
          <a:prstGeom prst="line">
            <a:avLst/>
          </a:prstGeom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모서리가 둥근 직사각형 46"/>
          <p:cNvSpPr/>
          <p:nvPr/>
        </p:nvSpPr>
        <p:spPr>
          <a:xfrm>
            <a:off x="1640632" y="3678972"/>
            <a:ext cx="2520000" cy="360000"/>
          </a:xfrm>
          <a:prstGeom prst="round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263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5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“</a:t>
            </a:r>
            <a:r>
              <a:rPr kumimoji="1" lang="ko-KR" altLang="en-US" sz="105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할수 있다</a:t>
            </a:r>
            <a:r>
              <a:rPr kumimoji="1" lang="en-US" altLang="ko-KR" sz="105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” </a:t>
            </a:r>
            <a:r>
              <a:rPr kumimoji="1" lang="ko-KR" altLang="en-US" sz="105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라는 마인드 고취</a:t>
            </a:r>
            <a:endParaRPr kumimoji="1" lang="en-US" altLang="ko-KR" sz="1050">
              <a:solidFill>
                <a:prstClr val="black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5385048" y="2977942"/>
            <a:ext cx="2520000" cy="360000"/>
          </a:xfrm>
          <a:prstGeom prst="round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263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50" smtClean="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프로세스 개선을 통한 업무 효율 향상</a:t>
            </a:r>
            <a:endParaRPr kumimoji="1" lang="en-US" altLang="ko-KR" sz="1050">
              <a:solidFill>
                <a:prstClr val="black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54" name="모서리가 둥근 직사각형 53"/>
          <p:cNvSpPr/>
          <p:nvPr/>
        </p:nvSpPr>
        <p:spPr>
          <a:xfrm>
            <a:off x="7041512" y="3676774"/>
            <a:ext cx="2520000" cy="360000"/>
          </a:xfrm>
          <a:prstGeom prst="round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263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50" smtClean="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사람</a:t>
            </a:r>
            <a:r>
              <a:rPr kumimoji="1" lang="en-US" altLang="ko-KR" sz="1050" smtClean="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+</a:t>
            </a:r>
            <a:r>
              <a:rPr kumimoji="1" lang="ko-KR" altLang="en-US" sz="1050" smtClean="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기술 융합을 통한 시너지 창출</a:t>
            </a:r>
            <a:endParaRPr kumimoji="1" lang="en-US" altLang="ko-KR" sz="1050">
              <a:solidFill>
                <a:prstClr val="black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55" name="모서리가 둥근 직사각형 54"/>
          <p:cNvSpPr/>
          <p:nvPr/>
        </p:nvSpPr>
        <p:spPr>
          <a:xfrm>
            <a:off x="2092010" y="6152604"/>
            <a:ext cx="2520000" cy="360000"/>
          </a:xfrm>
          <a:prstGeom prst="round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263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50" smtClean="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선도적인 경쟁 우위 제품 개발 </a:t>
            </a:r>
            <a:endParaRPr kumimoji="1" lang="en-US" altLang="ko-KR" sz="1050">
              <a:solidFill>
                <a:prstClr val="black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7185528" y="6146254"/>
            <a:ext cx="2520000" cy="360000"/>
          </a:xfrm>
          <a:prstGeom prst="round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57263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50" smtClean="0">
                <a:solidFill>
                  <a:prstClr val="black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대내외에 부응하기 위한 소통 강화</a:t>
            </a:r>
            <a:endParaRPr kumimoji="1" lang="en-US" altLang="ko-KR" sz="1050">
              <a:solidFill>
                <a:prstClr val="black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 flipV="1">
            <a:off x="7113240" y="3987112"/>
            <a:ext cx="180160" cy="233976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7293400" y="3987112"/>
            <a:ext cx="205208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7509424" y="5877272"/>
            <a:ext cx="0" cy="318402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7509424" y="6195674"/>
            <a:ext cx="1908072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H="1">
            <a:off x="2576736" y="5805264"/>
            <a:ext cx="288032" cy="39041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2584051" y="6197410"/>
            <a:ext cx="1612786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 flipV="1">
            <a:off x="5457056" y="3284984"/>
            <a:ext cx="180160" cy="522008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5637216" y="3284984"/>
            <a:ext cx="2052088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V="1">
            <a:off x="3560705" y="3987112"/>
            <a:ext cx="168159" cy="233976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/>
          <p:cNvCxnSpPr/>
          <p:nvPr/>
        </p:nvCxnSpPr>
        <p:spPr>
          <a:xfrm>
            <a:off x="2092010" y="3987112"/>
            <a:ext cx="1636854" cy="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2022</a:t>
            </a:r>
            <a:r>
              <a:rPr lang="ko-KR" altLang="en-US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년 기술연구소 </a:t>
            </a:r>
            <a:r>
              <a:rPr lang="en-US" altLang="ko-KR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VISION</a:t>
            </a:r>
            <a:endParaRPr lang="ko-KR" altLang="en-US" sz="32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571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그림 1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79" y="857672"/>
            <a:ext cx="7531823" cy="3816423"/>
          </a:xfrm>
          <a:prstGeom prst="rect">
            <a:avLst/>
          </a:prstGeom>
        </p:spPr>
      </p:pic>
      <p:pic>
        <p:nvPicPr>
          <p:cNvPr id="141" name="그림 140"/>
          <p:cNvPicPr>
            <a:picLocks noChangeAspect="1"/>
          </p:cNvPicPr>
          <p:nvPr/>
        </p:nvPicPr>
        <p:blipFill rotWithShape="1">
          <a:blip r:embed="rId4"/>
          <a:srcRect b="40985"/>
          <a:stretch/>
        </p:blipFill>
        <p:spPr>
          <a:xfrm>
            <a:off x="90364" y="4805883"/>
            <a:ext cx="5040000" cy="1855358"/>
          </a:xfrm>
          <a:prstGeom prst="rect">
            <a:avLst/>
          </a:prstGeom>
        </p:spPr>
      </p:pic>
      <p:pic>
        <p:nvPicPr>
          <p:cNvPr id="142" name="그림 141"/>
          <p:cNvPicPr>
            <a:picLocks noChangeAspect="1"/>
          </p:cNvPicPr>
          <p:nvPr/>
        </p:nvPicPr>
        <p:blipFill rotWithShape="1">
          <a:blip r:embed="rId5"/>
          <a:srcRect b="40985"/>
          <a:stretch/>
        </p:blipFill>
        <p:spPr>
          <a:xfrm>
            <a:off x="4803326" y="4806678"/>
            <a:ext cx="5040000" cy="1855357"/>
          </a:xfrm>
          <a:prstGeom prst="rect">
            <a:avLst/>
          </a:prstGeom>
        </p:spPr>
      </p:pic>
      <p:pic>
        <p:nvPicPr>
          <p:cNvPr id="143" name="그림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6" t="20303" r="64774" b="57880"/>
          <a:stretch>
            <a:fillRect/>
          </a:stretch>
        </p:blipFill>
        <p:spPr bwMode="auto">
          <a:xfrm>
            <a:off x="7617296" y="1124744"/>
            <a:ext cx="222222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5" name="AutoShape 5"/>
          <p:cNvSpPr>
            <a:spLocks noChangeArrowheads="1"/>
          </p:cNvSpPr>
          <p:nvPr/>
        </p:nvSpPr>
        <p:spPr bwMode="auto">
          <a:xfrm>
            <a:off x="7843167" y="960698"/>
            <a:ext cx="1728192" cy="555104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5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>
              <a:buNone/>
            </a:pP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친환경차량 주력부품</a:t>
            </a:r>
            <a:endParaRPr kumimoji="1" lang="en-US" altLang="ko-KR" sz="1200" dirty="0" smtClean="0">
              <a:solidFill>
                <a:srgbClr val="000000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  <a:p>
            <a:pPr algn="ctr">
              <a:buNone/>
            </a:pP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개발 및 양산</a:t>
            </a:r>
            <a:endParaRPr kumimoji="1" lang="en-US" altLang="ko-KR" sz="1200" dirty="0">
              <a:solidFill>
                <a:srgbClr val="000000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  <p:sp>
        <p:nvSpPr>
          <p:cNvPr id="146" name="AutoShape 5"/>
          <p:cNvSpPr>
            <a:spLocks noChangeArrowheads="1"/>
          </p:cNvSpPr>
          <p:nvPr/>
        </p:nvSpPr>
        <p:spPr bwMode="auto">
          <a:xfrm>
            <a:off x="7761312" y="1340768"/>
            <a:ext cx="1944216" cy="1728192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9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5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buNone/>
            </a:pP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하이브리드 차량외 전기차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/>
            </a:r>
            <a:b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</a:b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&amp; </a:t>
            </a: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수소연료전지차에 포함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/>
            </a:r>
            <a:b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</a:b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되는 전장 부품을 메인으로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/>
            </a:r>
            <a:b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</a:b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개발 및 양산을 진행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/>
            </a:r>
            <a:b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</a:b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(</a:t>
            </a:r>
            <a:r>
              <a:rPr kumimoji="1" lang="ko-KR" altLang="en-US" sz="1200" dirty="0" err="1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냉각계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kumimoji="1" lang="ko-KR" altLang="en-US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윤활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/</a:t>
            </a:r>
            <a:r>
              <a:rPr kumimoji="1" lang="ko-KR" altLang="en-US" sz="1200" dirty="0" err="1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서스펜션계등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)</a:t>
            </a:r>
          </a:p>
        </p:txBody>
      </p:sp>
      <p:sp>
        <p:nvSpPr>
          <p:cNvPr id="147" name="이등변 삼각형 146"/>
          <p:cNvSpPr/>
          <p:nvPr/>
        </p:nvSpPr>
        <p:spPr>
          <a:xfrm rot="10800000">
            <a:off x="7843166" y="3202969"/>
            <a:ext cx="1862361" cy="311202"/>
          </a:xfrm>
          <a:prstGeom prst="triangle">
            <a:avLst/>
          </a:prstGeom>
          <a:gradFill>
            <a:gsLst>
              <a:gs pos="0">
                <a:srgbClr val="4F81BD">
                  <a:alpha val="72000"/>
                  <a:lumMod val="0"/>
                  <a:lumOff val="100000"/>
                </a:srgbClr>
              </a:gs>
              <a:gs pos="50000">
                <a:srgbClr val="4F81BD">
                  <a:lumMod val="60000"/>
                  <a:lumOff val="40000"/>
                </a:srgbClr>
              </a:gs>
              <a:gs pos="100000">
                <a:srgbClr val="1F497D">
                  <a:lumMod val="75000"/>
                </a:srgbClr>
              </a:gs>
            </a:gsLst>
            <a:lin ang="16200000" scaled="0"/>
          </a:gradFill>
          <a:ln w="25400" cap="flat" cmpd="sng" algn="ctr">
            <a:noFill/>
            <a:prstDash val="solid"/>
          </a:ln>
          <a:effectLst/>
        </p:spPr>
        <p:txBody>
          <a:bodyPr lIns="86895" tIns="43448" rIns="86895" bIns="43448" anchor="ctr"/>
          <a:lstStyle/>
          <a:p>
            <a:pPr defTabSz="909928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dirty="0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148" name="텍스트 개체 틀 2"/>
          <p:cNvSpPr txBox="1">
            <a:spLocks/>
          </p:cNvSpPr>
          <p:nvPr/>
        </p:nvSpPr>
        <p:spPr>
          <a:xfrm>
            <a:off x="7644755" y="3645025"/>
            <a:ext cx="2194761" cy="936103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36000" rIns="0" bIns="36000" anchor="ctr" anchorCtr="0"/>
          <a:lstStyle>
            <a:lvl1pPr marL="0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1800" b="0" kern="1200">
                <a:solidFill>
                  <a:schemeClr val="tx1"/>
                </a:solidFill>
                <a:latin typeface="현대하모니 B" pitchFamily="18" charset="-127"/>
                <a:ea typeface="현대하모니 B" pitchFamily="18" charset="-127"/>
                <a:cs typeface="+mn-cs"/>
              </a:defRPr>
            </a:lvl1pPr>
            <a:lvl2pPr marL="457148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96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45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92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40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88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36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84" indent="0" algn="l" defTabSz="914296" rtl="0" eaLnBrk="1" latinLnBrk="1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ko-KR" sz="1200" dirty="0" smtClean="0">
                <a:solidFill>
                  <a:srgbClr val="000000"/>
                </a:solidFill>
              </a:rPr>
              <a:t>Mobility &amp; Connected </a:t>
            </a:r>
            <a:r>
              <a:rPr kumimoji="1" lang="ko-KR" altLang="en-US" sz="1200" dirty="0" smtClean="0">
                <a:solidFill>
                  <a:srgbClr val="000000"/>
                </a:solidFill>
              </a:rPr>
              <a:t>시대에 </a:t>
            </a:r>
            <a:endParaRPr kumimoji="1" lang="en-US" altLang="ko-KR" sz="1200" dirty="0" smtClean="0">
              <a:solidFill>
                <a:srgbClr val="000000"/>
              </a:solidFill>
            </a:endParaRPr>
          </a:p>
          <a:p>
            <a:pPr algn="ctr"/>
            <a:r>
              <a:rPr kumimoji="1" lang="ko-KR" altLang="en-US" sz="1200" dirty="0" smtClean="0">
                <a:solidFill>
                  <a:srgbClr val="000000"/>
                </a:solidFill>
              </a:rPr>
              <a:t>맞춰 회사와 같이 성장할 유능한 </a:t>
            </a:r>
            <a:endParaRPr kumimoji="1" lang="en-US" altLang="ko-KR" sz="1200" dirty="0" smtClean="0">
              <a:solidFill>
                <a:srgbClr val="000000"/>
              </a:solidFill>
            </a:endParaRPr>
          </a:p>
          <a:p>
            <a:pPr algn="ctr"/>
            <a:r>
              <a:rPr kumimoji="1" lang="ko-KR" altLang="en-US" sz="1200" dirty="0" smtClean="0">
                <a:solidFill>
                  <a:srgbClr val="000000"/>
                </a:solidFill>
              </a:rPr>
              <a:t>인재를 모집합니다</a:t>
            </a:r>
            <a:endParaRPr kumimoji="1"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주력 아이템 개발 </a:t>
            </a:r>
            <a:r>
              <a:rPr lang="ko-KR" altLang="en-US" sz="3200" b="1" dirty="0" err="1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로드맵</a:t>
            </a:r>
            <a:endParaRPr lang="ko-KR" altLang="en-US" sz="32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798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모서리가 둥근 직사각형 9"/>
          <p:cNvSpPr/>
          <p:nvPr/>
        </p:nvSpPr>
        <p:spPr>
          <a:xfrm>
            <a:off x="128464" y="1628800"/>
            <a:ext cx="4512405" cy="2232248"/>
          </a:xfrm>
          <a:prstGeom prst="roundRect">
            <a:avLst>
              <a:gd name="adj" fmla="val 8640"/>
            </a:avLst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white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302780" y="1628800"/>
            <a:ext cx="4474756" cy="2232248"/>
          </a:xfrm>
          <a:prstGeom prst="roundRect">
            <a:avLst>
              <a:gd name="adj" fmla="val 8640"/>
            </a:avLst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white"/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28464" y="4364494"/>
            <a:ext cx="4512405" cy="2219375"/>
          </a:xfrm>
          <a:prstGeom prst="roundRect">
            <a:avLst>
              <a:gd name="adj" fmla="val 8640"/>
            </a:avLst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white"/>
              </a:solidFill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5302780" y="4365104"/>
            <a:ext cx="4474756" cy="2232248"/>
          </a:xfrm>
          <a:prstGeom prst="roundRect">
            <a:avLst>
              <a:gd name="adj" fmla="val 8640"/>
            </a:avLst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white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180899" y="1792266"/>
            <a:ext cx="2947887" cy="18002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b"/>
          <a:lstStyle/>
          <a:p>
            <a:pPr algn="ctr">
              <a:lnSpc>
                <a:spcPct val="150000"/>
              </a:lnSpc>
            </a:pPr>
            <a:r>
              <a:rPr lang="en-US" altLang="ko-KR" sz="1724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현대하모니 M" panose="02020603020101020101" pitchFamily="18" charset="-127"/>
                <a:ea typeface="현대하모니 M" panose="02020603020101020101" pitchFamily="18" charset="-127"/>
              </a:rPr>
              <a:t>HW</a:t>
            </a:r>
            <a:r>
              <a:rPr lang="ko-KR" altLang="en-US" sz="1724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현대하모니 M" panose="02020603020101020101" pitchFamily="18" charset="-127"/>
                <a:ea typeface="현대하모니 M" panose="02020603020101020101" pitchFamily="18" charset="-127"/>
              </a:rPr>
              <a:t> 설계자 요건</a:t>
            </a:r>
            <a:endParaRPr lang="en-US" altLang="ko-KR" sz="1724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전력전자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또는 관련 학과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모터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제어기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HW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설계 전공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인버터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/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컨버터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HW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설계 전공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자동차 통신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(CAN, LIN) HW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설계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회로해석 또는 제어기 열해석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EMC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해석 또는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EMC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개선 전공자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</p:txBody>
      </p:sp>
      <p:sp>
        <p:nvSpPr>
          <p:cNvPr id="144" name="모서리가 둥근 직사각형 143"/>
          <p:cNvSpPr/>
          <p:nvPr/>
        </p:nvSpPr>
        <p:spPr>
          <a:xfrm>
            <a:off x="6753201" y="1792267"/>
            <a:ext cx="2940651" cy="180019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b"/>
          <a:lstStyle/>
          <a:p>
            <a:pPr algn="ctr">
              <a:lnSpc>
                <a:spcPct val="150000"/>
              </a:lnSpc>
            </a:pPr>
            <a:r>
              <a:rPr lang="en-US" altLang="ko-KR" sz="1724" b="1" dirty="0">
                <a:solidFill>
                  <a:srgbClr val="0000FF"/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</a:t>
            </a:r>
            <a:r>
              <a:rPr lang="en-US" altLang="ko-KR" sz="1724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현대하모니 M" panose="02020603020101020101" pitchFamily="18" charset="-127"/>
                <a:ea typeface="현대하모니 M" panose="02020603020101020101" pitchFamily="18" charset="-127"/>
              </a:rPr>
              <a:t>SW</a:t>
            </a:r>
            <a:r>
              <a:rPr lang="ko-KR" altLang="en-US" sz="1724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현대하모니 M" panose="02020603020101020101" pitchFamily="18" charset="-127"/>
                <a:ea typeface="현대하모니 M" panose="02020603020101020101" pitchFamily="18" charset="-127"/>
              </a:rPr>
              <a:t> 설계자 요건</a:t>
            </a:r>
            <a:endParaRPr lang="en-US" altLang="ko-KR" sz="1724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전력전자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또는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SW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관련 학과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AUTOSAR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SW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전공자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모터 제어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SW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전공자</a:t>
            </a: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인버터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/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컨버터 제어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SW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전공</a:t>
            </a: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자동차 통신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(CAN, LIN) SW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전공</a:t>
            </a: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Simulink,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해석 경험자</a:t>
            </a:r>
          </a:p>
        </p:txBody>
      </p:sp>
      <p:sp>
        <p:nvSpPr>
          <p:cNvPr id="146" name="모서리가 둥근 직사각형 145"/>
          <p:cNvSpPr/>
          <p:nvPr/>
        </p:nvSpPr>
        <p:spPr>
          <a:xfrm>
            <a:off x="198970" y="4581128"/>
            <a:ext cx="2929816" cy="18002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b"/>
          <a:lstStyle/>
          <a:p>
            <a:pPr algn="ctr">
              <a:lnSpc>
                <a:spcPct val="150000"/>
              </a:lnSpc>
            </a:pPr>
            <a:r>
              <a:rPr lang="en-US" altLang="ko-KR" sz="1724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현대하모니 M" panose="02020603020101020101" pitchFamily="18" charset="-127"/>
                <a:ea typeface="현대하모니 M" panose="02020603020101020101" pitchFamily="18" charset="-127"/>
              </a:rPr>
              <a:t>HW</a:t>
            </a:r>
            <a:r>
              <a:rPr lang="ko-KR" altLang="en-US" sz="1724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현대하모니 M" panose="02020603020101020101" pitchFamily="18" charset="-127"/>
                <a:ea typeface="현대하모니 M" panose="02020603020101020101" pitchFamily="18" charset="-127"/>
              </a:rPr>
              <a:t> 주요 설계 업무</a:t>
            </a:r>
            <a:endParaRPr lang="en-US" altLang="ko-KR" sz="1724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HW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사양 설계 및 회로 설계 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회로 해석 및 열해석</a:t>
            </a: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회로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Artwork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및 양산 개발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EMC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디버깅 및 회로 개선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제어기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DVP&amp;R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대응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차량 평가 문제점 개선 업무</a:t>
            </a:r>
          </a:p>
        </p:txBody>
      </p:sp>
      <p:sp>
        <p:nvSpPr>
          <p:cNvPr id="7" name="갈매기형 수장 6"/>
          <p:cNvSpPr/>
          <p:nvPr/>
        </p:nvSpPr>
        <p:spPr>
          <a:xfrm rot="2621880">
            <a:off x="3283333" y="2605362"/>
            <a:ext cx="204289" cy="318764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black"/>
              </a:solidFill>
            </a:endParaRPr>
          </a:p>
        </p:txBody>
      </p:sp>
      <p:sp>
        <p:nvSpPr>
          <p:cNvPr id="147" name="갈매기형 수장 146"/>
          <p:cNvSpPr/>
          <p:nvPr/>
        </p:nvSpPr>
        <p:spPr>
          <a:xfrm rot="2621880">
            <a:off x="3424632" y="2749670"/>
            <a:ext cx="204289" cy="318764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black"/>
              </a:solidFill>
            </a:endParaRPr>
          </a:p>
        </p:txBody>
      </p:sp>
      <p:sp>
        <p:nvSpPr>
          <p:cNvPr id="148" name="갈매기형 수장 147"/>
          <p:cNvSpPr/>
          <p:nvPr/>
        </p:nvSpPr>
        <p:spPr>
          <a:xfrm rot="8394491">
            <a:off x="6511710" y="2579270"/>
            <a:ext cx="204289" cy="318764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black"/>
              </a:solidFill>
            </a:endParaRPr>
          </a:p>
        </p:txBody>
      </p:sp>
      <p:sp>
        <p:nvSpPr>
          <p:cNvPr id="149" name="갈매기형 수장 148"/>
          <p:cNvSpPr/>
          <p:nvPr/>
        </p:nvSpPr>
        <p:spPr>
          <a:xfrm rot="8394491">
            <a:off x="6375291" y="2720696"/>
            <a:ext cx="204289" cy="318764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black"/>
              </a:solidFill>
            </a:endParaRPr>
          </a:p>
        </p:txBody>
      </p:sp>
      <p:sp>
        <p:nvSpPr>
          <p:cNvPr id="150" name="갈매기형 수장 149"/>
          <p:cNvSpPr/>
          <p:nvPr/>
        </p:nvSpPr>
        <p:spPr>
          <a:xfrm rot="13191399">
            <a:off x="6465474" y="5292340"/>
            <a:ext cx="204289" cy="318764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black"/>
              </a:solidFill>
            </a:endParaRPr>
          </a:p>
        </p:txBody>
      </p:sp>
      <p:sp>
        <p:nvSpPr>
          <p:cNvPr id="151" name="갈매기형 수장 150"/>
          <p:cNvSpPr/>
          <p:nvPr/>
        </p:nvSpPr>
        <p:spPr>
          <a:xfrm rot="13560305">
            <a:off x="6325378" y="5175812"/>
            <a:ext cx="208640" cy="312117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black"/>
              </a:solidFill>
            </a:endParaRPr>
          </a:p>
        </p:txBody>
      </p:sp>
      <p:sp>
        <p:nvSpPr>
          <p:cNvPr id="152" name="갈매기형 수장 151"/>
          <p:cNvSpPr/>
          <p:nvPr/>
        </p:nvSpPr>
        <p:spPr>
          <a:xfrm rot="19097714">
            <a:off x="3262232" y="5279529"/>
            <a:ext cx="204289" cy="318764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black"/>
              </a:solidFill>
            </a:endParaRPr>
          </a:p>
        </p:txBody>
      </p:sp>
      <p:sp>
        <p:nvSpPr>
          <p:cNvPr id="153" name="갈매기형 수장 152"/>
          <p:cNvSpPr/>
          <p:nvPr/>
        </p:nvSpPr>
        <p:spPr>
          <a:xfrm rot="19273122">
            <a:off x="3392324" y="5148838"/>
            <a:ext cx="204289" cy="318764"/>
          </a:xfrm>
          <a:prstGeom prst="chevron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black"/>
              </a:solidFill>
            </a:endParaRPr>
          </a:p>
        </p:txBody>
      </p:sp>
      <p:sp>
        <p:nvSpPr>
          <p:cNvPr id="2" name="타원 1"/>
          <p:cNvSpPr/>
          <p:nvPr/>
        </p:nvSpPr>
        <p:spPr>
          <a:xfrm>
            <a:off x="3420585" y="2420887"/>
            <a:ext cx="3240000" cy="3240000"/>
          </a:xfrm>
          <a:prstGeom prst="ellipse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  <a:ln w="12700">
            <a:solidFill>
              <a:srgbClr val="00B0F0"/>
            </a:solidFill>
            <a:prstDash val="solid"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ctr"/>
          <a:lstStyle/>
          <a:p>
            <a:pPr algn="ctr"/>
            <a:endParaRPr lang="ko-KR" altLang="en-US" sz="1724" dirty="0">
              <a:solidFill>
                <a:prstClr val="white"/>
              </a:solidFill>
            </a:endParaRPr>
          </a:p>
        </p:txBody>
      </p:sp>
      <p:sp>
        <p:nvSpPr>
          <p:cNvPr id="145" name="모서리가 둥근 직사각형 144"/>
          <p:cNvSpPr/>
          <p:nvPr/>
        </p:nvSpPr>
        <p:spPr>
          <a:xfrm>
            <a:off x="6791300" y="4653136"/>
            <a:ext cx="2885993" cy="179301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0311" tIns="45155" rIns="90311" bIns="45155" rtlCol="0" anchor="b"/>
          <a:lstStyle/>
          <a:p>
            <a:pPr algn="ctr">
              <a:lnSpc>
                <a:spcPct val="150000"/>
              </a:lnSpc>
            </a:pPr>
            <a:r>
              <a:rPr lang="en-US" altLang="ko-KR" sz="1724" b="1" dirty="0">
                <a:solidFill>
                  <a:srgbClr val="0000FF"/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</a:t>
            </a:r>
            <a:r>
              <a:rPr lang="en-US" altLang="ko-KR" sz="1724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현대하모니 M" panose="02020603020101020101" pitchFamily="18" charset="-127"/>
                <a:ea typeface="현대하모니 M" panose="02020603020101020101" pitchFamily="18" charset="-127"/>
              </a:rPr>
              <a:t>SW</a:t>
            </a:r>
            <a:r>
              <a:rPr lang="ko-KR" altLang="en-US" sz="1724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현대하모니 M" panose="02020603020101020101" pitchFamily="18" charset="-127"/>
                <a:ea typeface="현대하모니 M" panose="02020603020101020101" pitchFamily="18" charset="-127"/>
              </a:rPr>
              <a:t> 주요 설계 업무</a:t>
            </a:r>
            <a:endParaRPr lang="en-US" altLang="ko-KR" sz="1724" b="1" i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SW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사양설계 및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Firmware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개발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모터 및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Actuator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제어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SW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개발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OTA, Cybersecurity SW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개발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AUTOSAR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SW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 개발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차량 통신</a:t>
            </a: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(CAN, LIN) SW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개발</a:t>
            </a:r>
            <a:endParaRPr lang="en-US" altLang="ko-KR" sz="1400" dirty="0">
              <a:solidFill>
                <a:prstClr val="black">
                  <a:lumMod val="50000"/>
                  <a:lumOff val="50000"/>
                </a:prstClr>
              </a:solidFill>
              <a:latin typeface="현대하모니 M" panose="02020603020101020101" pitchFamily="18" charset="-127"/>
              <a:ea typeface="현대하모니 M" panose="02020603020101020101" pitchFamily="18" charset="-127"/>
            </a:endParaRPr>
          </a:p>
          <a:p>
            <a:pPr marL="175608" indent="-175608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Diagnostics SW </a:t>
            </a:r>
            <a:r>
              <a:rPr lang="ko-KR" altLang="en-US" sz="1400" dirty="0">
                <a:solidFill>
                  <a:prstClr val="black">
                    <a:lumMod val="50000"/>
                    <a:lumOff val="50000"/>
                  </a:prstClr>
                </a:solidFill>
                <a:latin typeface="현대하모니 M" panose="02020603020101020101" pitchFamily="18" charset="-127"/>
                <a:ea typeface="현대하모니 M" panose="02020603020101020101" pitchFamily="18" charset="-127"/>
              </a:rPr>
              <a:t>개발</a:t>
            </a:r>
          </a:p>
        </p:txBody>
      </p:sp>
      <p:sp>
        <p:nvSpPr>
          <p:cNvPr id="37" name="텍스트 개체 틀 2">
            <a:extLst>
              <a:ext uri="{FF2B5EF4-FFF2-40B4-BE49-F238E27FC236}">
                <a16:creationId xmlns:a16="http://schemas.microsoft.com/office/drawing/2014/main" id="{002B5AA4-9D3B-4B73-B22A-AE6B2D37D6FB}"/>
              </a:ext>
            </a:extLst>
          </p:cNvPr>
          <p:cNvSpPr>
            <a:spLocks/>
          </p:cNvSpPr>
          <p:nvPr/>
        </p:nvSpPr>
        <p:spPr bwMode="auto">
          <a:xfrm>
            <a:off x="0" y="826988"/>
            <a:ext cx="9906000" cy="657796"/>
          </a:xfrm>
          <a:custGeom>
            <a:avLst/>
            <a:gdLst>
              <a:gd name="T0" fmla="*/ 0 w 4545061"/>
              <a:gd name="T1" fmla="*/ 0 h 468000"/>
              <a:gd name="T2" fmla="*/ 2147483646 w 4545061"/>
              <a:gd name="T3" fmla="*/ 0 h 468000"/>
              <a:gd name="T4" fmla="*/ 2147483646 w 4545061"/>
              <a:gd name="T5" fmla="*/ 30032663 h 468000"/>
              <a:gd name="T6" fmla="*/ 0 w 4545061"/>
              <a:gd name="T7" fmla="*/ 30032663 h 468000"/>
              <a:gd name="T8" fmla="*/ 0 w 4545061"/>
              <a:gd name="T9" fmla="*/ 0 h 46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45061"/>
              <a:gd name="T16" fmla="*/ 0 h 468000"/>
              <a:gd name="T17" fmla="*/ 4545061 w 4545061"/>
              <a:gd name="T18" fmla="*/ 468000 h 46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45061" h="468000">
                <a:moveTo>
                  <a:pt x="0" y="0"/>
                </a:moveTo>
                <a:lnTo>
                  <a:pt x="4545061" y="0"/>
                </a:lnTo>
                <a:lnTo>
                  <a:pt x="4545061" y="468000"/>
                </a:lnTo>
                <a:lnTo>
                  <a:pt x="0" y="46800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287" tIns="53643" rIns="107287" bIns="53643" anchor="ctr"/>
          <a:lstStyle>
            <a:lvl1pPr defTabSz="8096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657225" indent="-252413" defTabSz="8096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012825" indent="-201613" defTabSz="8096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417638" indent="-201613" defTabSz="8096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822450" indent="-201613" defTabSz="8096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279650" indent="-201613" defTabSz="8096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736850" indent="-201613" defTabSz="8096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194050" indent="-201613" defTabSz="8096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651250" indent="-201613" defTabSz="80962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>
              <a:spcBef>
                <a:spcPct val="20000"/>
              </a:spcBef>
            </a:pPr>
            <a:r>
              <a:rPr kumimoji="0" lang="ko-KR" altLang="en-US" sz="2400" dirty="0">
                <a:solidFill>
                  <a:srgbClr val="FFFFFF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전동화 스마트 제어기 개발 인력 채용  </a:t>
            </a:r>
            <a:r>
              <a:rPr kumimoji="0" lang="en-US" altLang="ko-KR" sz="2400" dirty="0">
                <a:solidFill>
                  <a:srgbClr val="FFFFFF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 </a:t>
            </a:r>
          </a:p>
        </p:txBody>
      </p:sp>
      <p:pic>
        <p:nvPicPr>
          <p:cNvPr id="35" name="그림 6">
            <a:extLst>
              <a:ext uri="{FF2B5EF4-FFF2-40B4-BE49-F238E27FC236}">
                <a16:creationId xmlns:a16="http://schemas.microsoft.com/office/drawing/2014/main" id="{6B4D08C8-9897-455C-89A7-B3EAD7EC6F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933" y="3472225"/>
            <a:ext cx="1872061" cy="115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그림 4">
            <a:extLst>
              <a:ext uri="{FF2B5EF4-FFF2-40B4-BE49-F238E27FC236}">
                <a16:creationId xmlns:a16="http://schemas.microsoft.com/office/drawing/2014/main" id="{77E112AF-4FE0-4D61-937E-0C5F1EC9E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5990" y="4318863"/>
            <a:ext cx="1419878" cy="1027092"/>
          </a:xfrm>
          <a:prstGeom prst="rect">
            <a:avLst/>
          </a:prstGeom>
          <a:ln>
            <a:noFill/>
          </a:ln>
          <a:effectLst>
            <a:softEdge rad="38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">
            <a:extLst>
              <a:ext uri="{FF2B5EF4-FFF2-40B4-BE49-F238E27FC236}">
                <a16:creationId xmlns:a16="http://schemas.microsoft.com/office/drawing/2014/main" id="{A86FB342-910C-42BF-9412-4748DEDF5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747" y="2477904"/>
            <a:ext cx="1687490" cy="177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488504" y="116632"/>
            <a:ext cx="6213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HW / SW </a:t>
            </a:r>
            <a:r>
              <a:rPr lang="ko-KR" altLang="en-US" sz="3200" b="1" dirty="0" smtClean="0">
                <a:solidFill>
                  <a:srgbClr val="0C3388"/>
                </a:solidFill>
                <a:latin typeface="현대하모니 B" panose="02020603020101020101" pitchFamily="18" charset="-127"/>
                <a:ea typeface="현대하모니 B" panose="02020603020101020101" pitchFamily="18" charset="-127"/>
              </a:rPr>
              <a:t>모집요강</a:t>
            </a:r>
            <a:endParaRPr lang="ko-KR" altLang="en-US" sz="3200" b="1" dirty="0">
              <a:solidFill>
                <a:srgbClr val="0C3388"/>
              </a:solidFill>
              <a:latin typeface="현대하모니 B" panose="02020603020101020101" pitchFamily="18" charset="-127"/>
              <a:ea typeface="현대하모니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158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471" y="2292827"/>
            <a:ext cx="5447239" cy="45651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36746" y="2031955"/>
            <a:ext cx="3889911" cy="88742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>
              <a:lnSpc>
                <a:spcPts val="6169"/>
              </a:lnSpc>
            </a:pPr>
            <a:r>
              <a:rPr lang="ko-KR" altLang="en-US" sz="5806" b="1" spc="-272" dirty="0">
                <a:solidFill>
                  <a:srgbClr val="005BAC"/>
                </a:solidFill>
                <a:latin typeface="+mj-ea"/>
                <a:ea typeface="+mj-ea"/>
              </a:rPr>
              <a:t>감사합니다</a:t>
            </a:r>
            <a:r>
              <a:rPr lang="en-US" altLang="ko-KR" sz="5806" b="1" spc="-272" dirty="0">
                <a:solidFill>
                  <a:srgbClr val="005BAC"/>
                </a:solidFill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56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21510</TotalTime>
  <Words>967</Words>
  <Application>Microsoft Office PowerPoint</Application>
  <PresentationFormat>A4 용지(210x297mm)</PresentationFormat>
  <Paragraphs>303</Paragraphs>
  <Slides>14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14</vt:i4>
      </vt:variant>
    </vt:vector>
  </HeadingPairs>
  <TitlesOfParts>
    <vt:vector size="26" baseType="lpstr">
      <vt:lpstr>굴림</vt:lpstr>
      <vt:lpstr>맑은 고딕</vt:lpstr>
      <vt:lpstr>맑은 고딕</vt:lpstr>
      <vt:lpstr>현대하모니 B</vt:lpstr>
      <vt:lpstr>현대하모니 L</vt:lpstr>
      <vt:lpstr>현대하모니 M</vt:lpstr>
      <vt:lpstr>Arial</vt:lpstr>
      <vt:lpstr>Calibri</vt:lpstr>
      <vt:lpstr>1_Office Theme</vt:lpstr>
      <vt:lpstr>Office 테마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경상대학 권순애</cp:lastModifiedBy>
  <cp:revision>911</cp:revision>
  <cp:lastPrinted>2018-04-18T01:12:02Z</cp:lastPrinted>
  <dcterms:created xsi:type="dcterms:W3CDTF">2016-12-06T01:54:48Z</dcterms:created>
  <dcterms:modified xsi:type="dcterms:W3CDTF">2021-11-10T07:33:48Z</dcterms:modified>
</cp:coreProperties>
</file>