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74" r:id="rId2"/>
    <p:sldId id="299" r:id="rId3"/>
    <p:sldId id="297" r:id="rId4"/>
    <p:sldId id="278" r:id="rId5"/>
    <p:sldId id="296" r:id="rId6"/>
    <p:sldId id="300" r:id="rId7"/>
  </p:sldIdLst>
  <p:sldSz cx="10693400" cy="7561263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 userDrawn="1">
          <p15:clr>
            <a:srgbClr val="A4A3A4"/>
          </p15:clr>
        </p15:guide>
        <p15:guide id="2" orient="horz" pos="4196" userDrawn="1">
          <p15:clr>
            <a:srgbClr val="A4A3A4"/>
          </p15:clr>
        </p15:guide>
        <p15:guide id="3" orient="horz" pos="567">
          <p15:clr>
            <a:srgbClr val="A4A3A4"/>
          </p15:clr>
        </p15:guide>
        <p15:guide id="4" orient="horz" pos="1248" userDrawn="1">
          <p15:clr>
            <a:srgbClr val="A4A3A4"/>
          </p15:clr>
        </p15:guide>
        <p15:guide id="5" pos="3368">
          <p15:clr>
            <a:srgbClr val="A4A3A4"/>
          </p15:clr>
        </p15:guide>
        <p15:guide id="6" pos="873">
          <p15:clr>
            <a:srgbClr val="A4A3A4"/>
          </p15:clr>
        </p15:guide>
        <p15:guide id="7" pos="586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408C"/>
    <a:srgbClr val="5F3001"/>
    <a:srgbClr val="964C01"/>
    <a:srgbClr val="EED5B6"/>
    <a:srgbClr val="106000"/>
    <a:srgbClr val="4BA318"/>
    <a:srgbClr val="002D82"/>
    <a:srgbClr val="3898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41" autoAdjust="0"/>
    <p:restoredTop sz="94660"/>
  </p:normalViewPr>
  <p:slideViewPr>
    <p:cSldViewPr>
      <p:cViewPr varScale="1">
        <p:scale>
          <a:sx n="104" d="100"/>
          <a:sy n="104" d="100"/>
        </p:scale>
        <p:origin x="1428" y="108"/>
      </p:cViewPr>
      <p:guideLst>
        <p:guide orient="horz" pos="2382"/>
        <p:guide orient="horz" pos="4196"/>
        <p:guide orient="horz" pos="567"/>
        <p:guide orient="horz" pos="1248"/>
        <p:guide pos="3368"/>
        <p:guide pos="873"/>
        <p:guide pos="586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966" y="-10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latinLnBrk="1" hangingPunct="0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latinLnBrk="1" hangingPunct="0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AEB7EFF4-9A08-44C4-9979-C60F485F46A8}" type="datetimeFigureOut">
              <a:rPr lang="ko-KR" altLang="en-US"/>
              <a:pPr>
                <a:defRPr/>
              </a:pPr>
              <a:t>2021-05-06</a:t>
            </a:fld>
            <a:endParaRPr lang="en-US" altLang="ko-KR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latinLnBrk="1" hangingPunct="0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latinLnBrk="1">
              <a:defRPr sz="1200"/>
            </a:lvl1pPr>
          </a:lstStyle>
          <a:p>
            <a:fld id="{47F9303D-D58E-42EC-A09B-67881C30759C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131209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marR="0" indent="0" algn="l" defTabSz="914400" rtl="0" eaLnBrk="0" fontAlgn="base" latinLnBrk="1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 sz="1000" b="1">
                <a:solidFill>
                  <a:schemeClr val="tx1">
                    <a:lumMod val="65000"/>
                    <a:lumOff val="35000"/>
                  </a:schemeClr>
                </a:solidFill>
                <a:latin typeface="돋움" pitchFamily="50" charset="-127"/>
                <a:ea typeface="돋움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/>
              <a:t>그림을 추가하려면 아이콘을 클릭하십시오</a:t>
            </a:r>
            <a:endParaRPr lang="ko-KR" altLang="en-US" noProof="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wmf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wmf"/><Relationship Id="rId10" Type="http://schemas.openxmlformats.org/officeDocument/2006/relationships/image" Target="../media/image9.png"/><Relationship Id="rId4" Type="http://schemas.openxmlformats.org/officeDocument/2006/relationships/oleObject" Target="../embeddings/oleObject2.bin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8"/>
          <p:cNvSpPr txBox="1">
            <a:spLocks noChangeArrowheads="1"/>
          </p:cNvSpPr>
          <p:nvPr/>
        </p:nvSpPr>
        <p:spPr bwMode="auto">
          <a:xfrm>
            <a:off x="0" y="37471"/>
            <a:ext cx="2178348" cy="260350"/>
          </a:xfrm>
          <a:prstGeom prst="rect">
            <a:avLst/>
          </a:prstGeom>
          <a:solidFill>
            <a:srgbClr val="16408C"/>
          </a:solidFill>
          <a:ln w="9525" algn="ctr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87313" algn="ctr" eaLnBrk="1" latinLnBrk="1" hangingPunct="1"/>
            <a:r>
              <a:rPr lang="en-US" altLang="ko-KR" sz="1100">
                <a:solidFill>
                  <a:schemeClr val="bg1"/>
                </a:solidFill>
                <a:latin typeface="Arial" pitchFamily="34" charset="0"/>
              </a:rPr>
              <a:t>www.slinfo.kr</a:t>
            </a:r>
            <a:endParaRPr lang="ko-KR" altLang="en-US" sz="110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1028" name="Rectangle 8"/>
          <p:cNvSpPr>
            <a:spLocks noChangeArrowheads="1"/>
          </p:cNvSpPr>
          <p:nvPr/>
        </p:nvSpPr>
        <p:spPr bwMode="auto">
          <a:xfrm>
            <a:off x="4805352" y="539750"/>
            <a:ext cx="522290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1" latinLnBrk="1" hangingPunct="1">
              <a:defRPr/>
            </a:pPr>
            <a:r>
              <a:rPr lang="ko-KR" altLang="en-US" sz="3200" dirty="0">
                <a:solidFill>
                  <a:srgbClr val="003696"/>
                </a:solidFill>
                <a:latin typeface="Arial" charset="0"/>
                <a:ea typeface="돋움" pitchFamily="50" charset="-127"/>
                <a:cs typeface="Arial" charset="0"/>
              </a:rPr>
              <a:t>정보처리산업기사 취득과정</a:t>
            </a:r>
            <a:endParaRPr lang="en-US" altLang="ko-KR" sz="3200" dirty="0">
              <a:solidFill>
                <a:schemeClr val="bg1">
                  <a:lumMod val="75000"/>
                </a:schemeClr>
              </a:solidFill>
              <a:latin typeface="Arial" charset="0"/>
              <a:ea typeface="돋움" pitchFamily="50" charset="-127"/>
              <a:cs typeface="Arial" charset="0"/>
            </a:endParaRPr>
          </a:p>
        </p:txBody>
      </p:sp>
      <p:sp>
        <p:nvSpPr>
          <p:cNvPr id="2052" name="Rectangle 11"/>
          <p:cNvSpPr>
            <a:spLocks noChangeArrowheads="1"/>
          </p:cNvSpPr>
          <p:nvPr/>
        </p:nvSpPr>
        <p:spPr bwMode="auto">
          <a:xfrm>
            <a:off x="5130454" y="1113228"/>
            <a:ext cx="4214615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 eaLnBrk="1" latinLnBrk="1" hangingPunct="1"/>
            <a:r>
              <a:rPr lang="ko-KR" altLang="en-US" sz="2000" b="1" dirty="0">
                <a:solidFill>
                  <a:srgbClr val="00B0F0"/>
                </a:solidFill>
                <a:latin typeface="+mn-ea"/>
                <a:ea typeface="+mn-ea"/>
              </a:rPr>
              <a:t>프로그래밍 </a:t>
            </a:r>
            <a:r>
              <a:rPr lang="en-US" altLang="ko-KR" sz="2000" b="1" dirty="0">
                <a:solidFill>
                  <a:srgbClr val="00B0F0"/>
                </a:solidFill>
                <a:latin typeface="+mn-ea"/>
                <a:ea typeface="+mn-ea"/>
              </a:rPr>
              <a:t>&amp; </a:t>
            </a:r>
            <a:r>
              <a:rPr lang="ko-KR" altLang="en-US" sz="2000" b="1" dirty="0" err="1">
                <a:solidFill>
                  <a:srgbClr val="00B0F0"/>
                </a:solidFill>
                <a:latin typeface="+mn-ea"/>
                <a:ea typeface="+mn-ea"/>
              </a:rPr>
              <a:t>빅데이터</a:t>
            </a:r>
            <a:r>
              <a:rPr lang="ko-KR" altLang="en-US" sz="2000" b="1" dirty="0">
                <a:solidFill>
                  <a:srgbClr val="00B0F0"/>
                </a:solidFill>
                <a:latin typeface="+mn-ea"/>
                <a:ea typeface="+mn-ea"/>
              </a:rPr>
              <a:t> 개발자 과정</a:t>
            </a:r>
          </a:p>
        </p:txBody>
      </p:sp>
      <p:pic>
        <p:nvPicPr>
          <p:cNvPr id="2053" name="Picture 2" descr="C:\Users\Yoon DH\Downloads\sl_logo.gif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31250" y="6872288"/>
            <a:ext cx="1871663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ChangeArrowheads="1"/>
          </p:cNvSpPr>
          <p:nvPr/>
        </p:nvSpPr>
        <p:spPr bwMode="auto">
          <a:xfrm>
            <a:off x="9652576" y="6765925"/>
            <a:ext cx="668773" cy="6155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latinLnBrk="1" hangingPunct="1"/>
            <a:r>
              <a:rPr lang="en-US" altLang="ko-KR" sz="3400" dirty="0">
                <a:solidFill>
                  <a:srgbClr val="16408C"/>
                </a:solidFill>
                <a:latin typeface="Arial" pitchFamily="34" charset="0"/>
                <a:ea typeface="돋움" pitchFamily="50" charset="-127"/>
                <a:cs typeface="Arial" pitchFamily="34" charset="0"/>
              </a:rPr>
              <a:t>01</a:t>
            </a:r>
          </a:p>
        </p:txBody>
      </p:sp>
      <p:sp>
        <p:nvSpPr>
          <p:cNvPr id="73" name="제목 1"/>
          <p:cNvSpPr txBox="1">
            <a:spLocks/>
          </p:cNvSpPr>
          <p:nvPr/>
        </p:nvSpPr>
        <p:spPr>
          <a:xfrm>
            <a:off x="-94752" y="117622"/>
            <a:ext cx="10977612" cy="541338"/>
          </a:xfrm>
          <a:prstGeom prst="rect">
            <a:avLst/>
          </a:prstGeom>
        </p:spPr>
        <p:txBody>
          <a:bodyPr/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>
              <a:defRPr/>
            </a:pPr>
            <a:r>
              <a:rPr lang="ko-KR" altLang="en-US" sz="2400" kern="0" dirty="0"/>
              <a:t>정보처리산업기사 자격취득과정</a:t>
            </a:r>
            <a:r>
              <a:rPr lang="en-US" altLang="ko-KR" sz="2400" kern="0" dirty="0"/>
              <a:t>(</a:t>
            </a:r>
            <a:r>
              <a:rPr lang="ko-KR" altLang="en-US" sz="2400" kern="0" dirty="0"/>
              <a:t>프로그래밍 </a:t>
            </a:r>
            <a:r>
              <a:rPr lang="en-US" altLang="ko-KR" sz="2400" kern="0" dirty="0"/>
              <a:t>&amp;</a:t>
            </a:r>
            <a:r>
              <a:rPr lang="ko-KR" altLang="en-US" sz="2400" kern="0" dirty="0" err="1"/>
              <a:t>빅데이터</a:t>
            </a:r>
            <a:r>
              <a:rPr lang="ko-KR" altLang="en-US" sz="2400" kern="0" dirty="0"/>
              <a:t> 개발자 과정</a:t>
            </a:r>
            <a:r>
              <a:rPr lang="en-US" altLang="ko-KR" sz="2400" kern="0" dirty="0"/>
              <a:t>)</a:t>
            </a:r>
            <a:endParaRPr lang="ko-KR" altLang="en-US" sz="2400" kern="0" dirty="0"/>
          </a:p>
        </p:txBody>
      </p:sp>
      <p:sp>
        <p:nvSpPr>
          <p:cNvPr id="68" name="AutoShape 7"/>
          <p:cNvSpPr>
            <a:spLocks noChangeArrowheads="1"/>
          </p:cNvSpPr>
          <p:nvPr/>
        </p:nvSpPr>
        <p:spPr bwMode="auto">
          <a:xfrm>
            <a:off x="337296" y="828303"/>
            <a:ext cx="10011157" cy="1224136"/>
          </a:xfrm>
          <a:prstGeom prst="roundRect">
            <a:avLst>
              <a:gd name="adj" fmla="val 4583"/>
            </a:avLst>
          </a:prstGeom>
          <a:solidFill>
            <a:srgbClr val="C0C0C0">
              <a:alpha val="27843"/>
            </a:srgbClr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wrap="none" lIns="90000" anchor="ctr">
            <a:noAutofit/>
          </a:bodyPr>
          <a:lstStyle/>
          <a:p>
            <a:pPr algn="l" defTabSz="569913" fontAlgn="ctr">
              <a:lnSpc>
                <a:spcPct val="100000"/>
              </a:lnSpc>
            </a:pPr>
            <a:endParaRPr lang="ko-KR" altLang="en-US" sz="1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9" name="AutoShape 21"/>
          <p:cNvSpPr>
            <a:spLocks noChangeArrowheads="1"/>
          </p:cNvSpPr>
          <p:nvPr/>
        </p:nvSpPr>
        <p:spPr bwMode="auto">
          <a:xfrm rot="10800000">
            <a:off x="380158" y="5631481"/>
            <a:ext cx="6553200" cy="153987"/>
          </a:xfrm>
          <a:custGeom>
            <a:avLst/>
            <a:gdLst>
              <a:gd name="T0" fmla="*/ 2147483647 w 21600"/>
              <a:gd name="T1" fmla="*/ 823895 h 21600"/>
              <a:gd name="T2" fmla="*/ 2147483647 w 21600"/>
              <a:gd name="T3" fmla="*/ 1668470 h 21600"/>
              <a:gd name="T4" fmla="*/ 2147483647 w 21600"/>
              <a:gd name="T5" fmla="*/ 823895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522 w 21600"/>
              <a:gd name="T13" fmla="*/ 2611 h 21600"/>
              <a:gd name="T14" fmla="*/ 19078 w 21600"/>
              <a:gd name="T15" fmla="*/ 1898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445" y="21600"/>
                </a:lnTo>
                <a:lnTo>
                  <a:pt x="20155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003366">
                  <a:alpha val="84000"/>
                </a:srgbClr>
              </a:gs>
              <a:gs pos="100000">
                <a:srgbClr val="002D5B">
                  <a:alpha val="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>
            <a:no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0" name="AutoShape 22"/>
          <p:cNvSpPr>
            <a:spLocks noChangeArrowheads="1"/>
          </p:cNvSpPr>
          <p:nvPr/>
        </p:nvSpPr>
        <p:spPr bwMode="auto">
          <a:xfrm>
            <a:off x="364283" y="5785468"/>
            <a:ext cx="3321050" cy="1298575"/>
          </a:xfrm>
          <a:prstGeom prst="roundRect">
            <a:avLst>
              <a:gd name="adj" fmla="val 1407"/>
            </a:avLst>
          </a:prstGeom>
          <a:solidFill>
            <a:srgbClr val="2A74C6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>
            <a:no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1" name="AutoShape 23"/>
          <p:cNvSpPr>
            <a:spLocks noChangeArrowheads="1"/>
          </p:cNvSpPr>
          <p:nvPr/>
        </p:nvSpPr>
        <p:spPr bwMode="auto">
          <a:xfrm>
            <a:off x="3728196" y="5785468"/>
            <a:ext cx="3228975" cy="1298575"/>
          </a:xfrm>
          <a:prstGeom prst="roundRect">
            <a:avLst>
              <a:gd name="adj" fmla="val 1407"/>
            </a:avLst>
          </a:prstGeom>
          <a:solidFill>
            <a:srgbClr val="2A74C6">
              <a:alpha val="5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>
            <a:noAutofit/>
          </a:bodyPr>
          <a:lstStyle/>
          <a:p>
            <a:endParaRPr lang="ko-KR" altLang="en-US"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72" name="그룹 257"/>
          <p:cNvGrpSpPr>
            <a:grpSpLocks/>
          </p:cNvGrpSpPr>
          <p:nvPr/>
        </p:nvGrpSpPr>
        <p:grpSpPr bwMode="auto">
          <a:xfrm>
            <a:off x="380158" y="3213718"/>
            <a:ext cx="6588125" cy="2419929"/>
            <a:chOff x="351692" y="2285992"/>
            <a:chExt cx="6588125" cy="2018205"/>
          </a:xfrm>
        </p:grpSpPr>
        <p:grpSp>
          <p:nvGrpSpPr>
            <p:cNvPr id="75" name="Group 25"/>
            <p:cNvGrpSpPr>
              <a:grpSpLocks/>
            </p:cNvGrpSpPr>
            <p:nvPr/>
          </p:nvGrpSpPr>
          <p:grpSpPr bwMode="auto">
            <a:xfrm>
              <a:off x="351692" y="2285992"/>
              <a:ext cx="6588125" cy="1949713"/>
              <a:chOff x="149" y="2092"/>
              <a:chExt cx="4286" cy="1225"/>
            </a:xfrm>
          </p:grpSpPr>
          <p:grpSp>
            <p:nvGrpSpPr>
              <p:cNvPr id="82" name="Group 26"/>
              <p:cNvGrpSpPr>
                <a:grpSpLocks/>
              </p:cNvGrpSpPr>
              <p:nvPr/>
            </p:nvGrpSpPr>
            <p:grpSpPr bwMode="auto">
              <a:xfrm>
                <a:off x="149" y="2092"/>
                <a:ext cx="1383" cy="1225"/>
                <a:chOff x="149" y="2092"/>
                <a:chExt cx="1383" cy="1225"/>
              </a:xfrm>
            </p:grpSpPr>
            <p:sp>
              <p:nvSpPr>
                <p:cNvPr id="91" name="AutoShape 27"/>
                <p:cNvSpPr>
                  <a:spLocks noChangeArrowheads="1"/>
                </p:cNvSpPr>
                <p:nvPr/>
              </p:nvSpPr>
              <p:spPr bwMode="auto">
                <a:xfrm>
                  <a:off x="149" y="2092"/>
                  <a:ext cx="1383" cy="1225"/>
                </a:xfrm>
                <a:prstGeom prst="roundRect">
                  <a:avLst>
                    <a:gd name="adj" fmla="val 9634"/>
                  </a:avLst>
                </a:prstGeom>
                <a:solidFill>
                  <a:srgbClr val="00478E"/>
                </a:solidFill>
                <a:ln w="3175" algn="ctr">
                  <a:noFill/>
                  <a:round/>
                  <a:headEnd/>
                  <a:tailEnd/>
                </a:ln>
              </p:spPr>
              <p:txBody>
                <a:bodyPr anchor="ctr">
                  <a:noAutofit/>
                </a:bodyPr>
                <a:lstStyle/>
                <a:p>
                  <a:endParaRPr lang="ko-KR" altLang="en-US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92" name="AutoShape 28"/>
                <p:cNvSpPr>
                  <a:spLocks noChangeArrowheads="1"/>
                </p:cNvSpPr>
                <p:nvPr/>
              </p:nvSpPr>
              <p:spPr bwMode="auto">
                <a:xfrm>
                  <a:off x="192" y="2097"/>
                  <a:ext cx="1295" cy="151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FFFFFF">
                        <a:alpha val="62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>
                  <a:noAutofit/>
                </a:bodyPr>
                <a:lstStyle/>
                <a:p>
                  <a:endParaRPr lang="ko-KR" altLang="en-US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93" name="AutoShape 29"/>
                <p:cNvSpPr>
                  <a:spLocks noChangeArrowheads="1"/>
                </p:cNvSpPr>
                <p:nvPr/>
              </p:nvSpPr>
              <p:spPr bwMode="auto">
                <a:xfrm>
                  <a:off x="173" y="2332"/>
                  <a:ext cx="1335" cy="956"/>
                </a:xfrm>
                <a:prstGeom prst="roundRect">
                  <a:avLst>
                    <a:gd name="adj" fmla="val 11319"/>
                  </a:avLst>
                </a:prstGeom>
                <a:gradFill rotWithShape="1">
                  <a:gsLst>
                    <a:gs pos="0">
                      <a:srgbClr val="C0C0C0"/>
                    </a:gs>
                    <a:gs pos="100000">
                      <a:srgbClr val="ECECEC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>
                  <a:prstShdw prst="shdw17" dist="17961" dir="13500000">
                    <a:srgbClr val="737373"/>
                  </a:prstShdw>
                </a:effectLst>
              </p:spPr>
              <p:txBody>
                <a:bodyPr wrap="none" anchor="ctr">
                  <a:noAutofit/>
                </a:bodyPr>
                <a:lstStyle/>
                <a:p>
                  <a:endParaRPr lang="ko-KR" altLang="en-US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</p:grpSp>
          <p:grpSp>
            <p:nvGrpSpPr>
              <p:cNvPr id="83" name="Group 30"/>
              <p:cNvGrpSpPr>
                <a:grpSpLocks/>
              </p:cNvGrpSpPr>
              <p:nvPr/>
            </p:nvGrpSpPr>
            <p:grpSpPr bwMode="auto">
              <a:xfrm>
                <a:off x="1600" y="2092"/>
                <a:ext cx="1383" cy="1225"/>
                <a:chOff x="149" y="2092"/>
                <a:chExt cx="1383" cy="1225"/>
              </a:xfrm>
            </p:grpSpPr>
            <p:sp>
              <p:nvSpPr>
                <p:cNvPr id="88" name="AutoShape 31"/>
                <p:cNvSpPr>
                  <a:spLocks noChangeArrowheads="1"/>
                </p:cNvSpPr>
                <p:nvPr/>
              </p:nvSpPr>
              <p:spPr bwMode="auto">
                <a:xfrm>
                  <a:off x="149" y="2092"/>
                  <a:ext cx="1383" cy="1225"/>
                </a:xfrm>
                <a:prstGeom prst="roundRect">
                  <a:avLst>
                    <a:gd name="adj" fmla="val 9634"/>
                  </a:avLst>
                </a:prstGeom>
                <a:solidFill>
                  <a:srgbClr val="00478E"/>
                </a:solidFill>
                <a:ln w="3175" algn="ctr">
                  <a:noFill/>
                  <a:round/>
                  <a:headEnd/>
                  <a:tailEnd/>
                </a:ln>
              </p:spPr>
              <p:txBody>
                <a:bodyPr anchor="ctr">
                  <a:noAutofit/>
                </a:bodyPr>
                <a:lstStyle/>
                <a:p>
                  <a:endParaRPr lang="ko-KR" altLang="en-US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89" name="AutoShape 32"/>
                <p:cNvSpPr>
                  <a:spLocks noChangeArrowheads="1"/>
                </p:cNvSpPr>
                <p:nvPr/>
              </p:nvSpPr>
              <p:spPr bwMode="auto">
                <a:xfrm>
                  <a:off x="192" y="2097"/>
                  <a:ext cx="1295" cy="151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FFFFFF">
                        <a:alpha val="62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>
                  <a:noAutofit/>
                </a:bodyPr>
                <a:lstStyle/>
                <a:p>
                  <a:endParaRPr lang="ko-KR" altLang="en-US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90" name="AutoShape 33"/>
                <p:cNvSpPr>
                  <a:spLocks noChangeArrowheads="1"/>
                </p:cNvSpPr>
                <p:nvPr/>
              </p:nvSpPr>
              <p:spPr bwMode="auto">
                <a:xfrm>
                  <a:off x="173" y="2332"/>
                  <a:ext cx="1335" cy="956"/>
                </a:xfrm>
                <a:prstGeom prst="roundRect">
                  <a:avLst>
                    <a:gd name="adj" fmla="val 11319"/>
                  </a:avLst>
                </a:prstGeom>
                <a:gradFill rotWithShape="1">
                  <a:gsLst>
                    <a:gs pos="0">
                      <a:srgbClr val="C0C0C0"/>
                    </a:gs>
                    <a:gs pos="100000">
                      <a:srgbClr val="ECECEC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>
                  <a:prstShdw prst="shdw17" dist="17961" dir="13500000">
                    <a:srgbClr val="737373"/>
                  </a:prstShdw>
                </a:effectLst>
              </p:spPr>
              <p:txBody>
                <a:bodyPr wrap="none" anchor="ctr">
                  <a:noAutofit/>
                </a:bodyPr>
                <a:lstStyle/>
                <a:p>
                  <a:endParaRPr lang="ko-KR" altLang="en-US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</p:grpSp>
          <p:grpSp>
            <p:nvGrpSpPr>
              <p:cNvPr id="84" name="Group 34"/>
              <p:cNvGrpSpPr>
                <a:grpSpLocks/>
              </p:cNvGrpSpPr>
              <p:nvPr/>
            </p:nvGrpSpPr>
            <p:grpSpPr bwMode="auto">
              <a:xfrm>
                <a:off x="3052" y="2092"/>
                <a:ext cx="1383" cy="1225"/>
                <a:chOff x="149" y="2092"/>
                <a:chExt cx="1383" cy="1225"/>
              </a:xfrm>
            </p:grpSpPr>
            <p:sp>
              <p:nvSpPr>
                <p:cNvPr id="85" name="AutoShape 35"/>
                <p:cNvSpPr>
                  <a:spLocks noChangeArrowheads="1"/>
                </p:cNvSpPr>
                <p:nvPr/>
              </p:nvSpPr>
              <p:spPr bwMode="auto">
                <a:xfrm>
                  <a:off x="149" y="2092"/>
                  <a:ext cx="1383" cy="1225"/>
                </a:xfrm>
                <a:prstGeom prst="roundRect">
                  <a:avLst>
                    <a:gd name="adj" fmla="val 9634"/>
                  </a:avLst>
                </a:prstGeom>
                <a:solidFill>
                  <a:srgbClr val="00478E"/>
                </a:solidFill>
                <a:ln w="3175" algn="ctr">
                  <a:noFill/>
                  <a:round/>
                  <a:headEnd/>
                  <a:tailEnd/>
                </a:ln>
              </p:spPr>
              <p:txBody>
                <a:bodyPr anchor="ctr">
                  <a:noAutofit/>
                </a:bodyPr>
                <a:lstStyle/>
                <a:p>
                  <a:endParaRPr lang="ko-KR" altLang="en-US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86" name="AutoShape 36"/>
                <p:cNvSpPr>
                  <a:spLocks noChangeArrowheads="1"/>
                </p:cNvSpPr>
                <p:nvPr/>
              </p:nvSpPr>
              <p:spPr bwMode="auto">
                <a:xfrm>
                  <a:off x="192" y="2097"/>
                  <a:ext cx="1295" cy="151"/>
                </a:xfrm>
                <a:prstGeom prst="roundRect">
                  <a:avLst>
                    <a:gd name="adj" fmla="val 50000"/>
                  </a:avLst>
                </a:prstGeom>
                <a:gradFill rotWithShape="1">
                  <a:gsLst>
                    <a:gs pos="0">
                      <a:srgbClr val="FFFFFF">
                        <a:alpha val="62000"/>
                      </a:srgbClr>
                    </a:gs>
                    <a:gs pos="100000">
                      <a:srgbClr val="000000">
                        <a:alpha val="0"/>
                      </a:srgb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wrap="none" anchor="ctr">
                  <a:noAutofit/>
                </a:bodyPr>
                <a:lstStyle/>
                <a:p>
                  <a:endParaRPr lang="ko-KR" altLang="en-US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  <p:sp>
              <p:nvSpPr>
                <p:cNvPr id="87" name="AutoShape 37"/>
                <p:cNvSpPr>
                  <a:spLocks noChangeArrowheads="1"/>
                </p:cNvSpPr>
                <p:nvPr/>
              </p:nvSpPr>
              <p:spPr bwMode="auto">
                <a:xfrm>
                  <a:off x="173" y="2451"/>
                  <a:ext cx="1335" cy="837"/>
                </a:xfrm>
                <a:prstGeom prst="roundRect">
                  <a:avLst>
                    <a:gd name="adj" fmla="val 11319"/>
                  </a:avLst>
                </a:prstGeom>
                <a:gradFill rotWithShape="1">
                  <a:gsLst>
                    <a:gs pos="0">
                      <a:srgbClr val="C0C0C0"/>
                    </a:gs>
                    <a:gs pos="100000">
                      <a:srgbClr val="ECECEC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>
                  <a:prstShdw prst="shdw17" dist="17961" dir="13500000">
                    <a:srgbClr val="737373"/>
                  </a:prstShdw>
                </a:effectLst>
              </p:spPr>
              <p:txBody>
                <a:bodyPr wrap="none" anchor="ctr">
                  <a:noAutofit/>
                </a:bodyPr>
                <a:lstStyle/>
                <a:p>
                  <a:endParaRPr lang="ko-KR" altLang="en-US">
                    <a:latin typeface="HY헤드라인M" pitchFamily="18" charset="-127"/>
                    <a:ea typeface="HY헤드라인M" pitchFamily="18" charset="-127"/>
                  </a:endParaRPr>
                </a:p>
              </p:txBody>
            </p:sp>
          </p:grpSp>
        </p:grpSp>
        <p:sp>
          <p:nvSpPr>
            <p:cNvPr id="76" name="Rectangle 38"/>
            <p:cNvSpPr>
              <a:spLocks noChangeArrowheads="1"/>
            </p:cNvSpPr>
            <p:nvPr/>
          </p:nvSpPr>
          <p:spPr bwMode="auto">
            <a:xfrm>
              <a:off x="710466" y="2360138"/>
              <a:ext cx="1456451" cy="22159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prstShdw prst="shdw17" dist="17961" dir="2700000">
                <a:srgbClr val="53797A">
                  <a:alpha val="50000"/>
                </a:srgbClr>
              </a:prstShdw>
            </a:effectLst>
          </p:spPr>
          <p:txBody>
            <a:bodyPr lIns="0" tIns="0" rIns="0" bIns="0" anchor="ctr">
              <a:noAutofit/>
            </a:bodyPr>
            <a:lstStyle/>
            <a:p>
              <a:r>
                <a:rPr lang="en-US" altLang="ko-KR" sz="160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What</a:t>
              </a:r>
            </a:p>
          </p:txBody>
        </p:sp>
        <p:sp>
          <p:nvSpPr>
            <p:cNvPr id="77" name="Rectangle 39"/>
            <p:cNvSpPr>
              <a:spLocks noChangeArrowheads="1"/>
            </p:cNvSpPr>
            <p:nvPr/>
          </p:nvSpPr>
          <p:spPr bwMode="auto">
            <a:xfrm>
              <a:off x="5055467" y="2346691"/>
              <a:ext cx="1683483" cy="443198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prstShdw prst="shdw17" dist="17961" dir="2700000">
                <a:srgbClr val="53797A">
                  <a:alpha val="50000"/>
                </a:srgbClr>
              </a:prstShdw>
            </a:effectLst>
          </p:spPr>
          <p:txBody>
            <a:bodyPr lIns="0" tIns="0" rIns="0" bIns="0" anchor="ctr">
              <a:noAutofit/>
            </a:bodyPr>
            <a:lstStyle/>
            <a:p>
              <a:r>
                <a:rPr lang="ko-KR" altLang="en-US" sz="1600" dirty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교육생 </a:t>
              </a:r>
              <a:r>
                <a:rPr lang="en-US" altLang="ko-KR" sz="1600" dirty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SKILL UP</a:t>
              </a:r>
            </a:p>
          </p:txBody>
        </p:sp>
        <p:sp>
          <p:nvSpPr>
            <p:cNvPr id="78" name="Rectangle 40"/>
            <p:cNvSpPr>
              <a:spLocks noChangeArrowheads="1"/>
            </p:cNvSpPr>
            <p:nvPr/>
          </p:nvSpPr>
          <p:spPr bwMode="auto">
            <a:xfrm>
              <a:off x="2929792" y="2360138"/>
              <a:ext cx="1451704" cy="22159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>
              <a:prstShdw prst="shdw17" dist="17961" dir="2700000">
                <a:srgbClr val="53797A">
                  <a:alpha val="50000"/>
                </a:srgbClr>
              </a:prstShdw>
            </a:effectLst>
          </p:spPr>
          <p:txBody>
            <a:bodyPr lIns="0" tIns="0" rIns="0" bIns="0" anchor="ctr">
              <a:noAutofit/>
            </a:bodyPr>
            <a:lstStyle/>
            <a:p>
              <a:r>
                <a:rPr lang="en-US" altLang="ko-KR" sz="160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HOW</a:t>
              </a:r>
            </a:p>
          </p:txBody>
        </p:sp>
        <p:sp>
          <p:nvSpPr>
            <p:cNvPr id="79" name="Rectangle 41"/>
            <p:cNvSpPr>
              <a:spLocks noChangeArrowheads="1"/>
            </p:cNvSpPr>
            <p:nvPr/>
          </p:nvSpPr>
          <p:spPr bwMode="gray">
            <a:xfrm>
              <a:off x="467580" y="2716070"/>
              <a:ext cx="1974850" cy="1181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noAutofit/>
            </a:bodyPr>
            <a:lstStyle/>
            <a:p>
              <a:pPr marL="88900" indent="-88900" algn="l" defTabSz="190500">
                <a:spcBef>
                  <a:spcPct val="20000"/>
                </a:spcBef>
                <a:buFontTx/>
                <a:buChar char="•"/>
              </a:pPr>
              <a:r>
                <a:rPr lang="ko-KR" altLang="en-US" sz="1200" dirty="0">
                  <a:solidFill>
                    <a:schemeClr val="tx1"/>
                  </a:solidFill>
                  <a:latin typeface="+mn-ea"/>
                </a:rPr>
                <a:t>업무의 연관성</a:t>
              </a:r>
            </a:p>
            <a:p>
              <a:pPr marL="88900" indent="-88900" algn="l" defTabSz="190500">
                <a:spcBef>
                  <a:spcPct val="20000"/>
                </a:spcBef>
                <a:buFontTx/>
                <a:buChar char="•"/>
              </a:pPr>
              <a:r>
                <a:rPr lang="ko-KR" altLang="en-US" sz="1200" dirty="0">
                  <a:solidFill>
                    <a:schemeClr val="tx1"/>
                  </a:solidFill>
                  <a:latin typeface="+mn-ea"/>
                </a:rPr>
                <a:t>현실적</a:t>
              </a:r>
            </a:p>
            <a:p>
              <a:pPr marL="88900" indent="-88900" algn="l" defTabSz="190500">
                <a:spcBef>
                  <a:spcPct val="20000"/>
                </a:spcBef>
                <a:buFontTx/>
                <a:buChar char="•"/>
              </a:pPr>
              <a:r>
                <a:rPr lang="ko-KR" altLang="en-US" sz="1200" dirty="0">
                  <a:solidFill>
                    <a:schemeClr val="tx1"/>
                  </a:solidFill>
                  <a:latin typeface="+mn-ea"/>
                </a:rPr>
                <a:t>자유롭게</a:t>
              </a:r>
            </a:p>
            <a:p>
              <a:pPr marL="88900" indent="-88900" algn="l" defTabSz="190500">
                <a:spcBef>
                  <a:spcPct val="20000"/>
                </a:spcBef>
                <a:buFontTx/>
                <a:buChar char="•"/>
              </a:pPr>
              <a:r>
                <a:rPr lang="ko-KR" altLang="en-US" sz="1200" dirty="0">
                  <a:solidFill>
                    <a:schemeClr val="tx1"/>
                  </a:solidFill>
                  <a:latin typeface="+mn-ea"/>
                </a:rPr>
                <a:t>유연성</a:t>
              </a:r>
            </a:p>
            <a:p>
              <a:pPr marL="88900" indent="-88900" algn="l" defTabSz="190500">
                <a:spcBef>
                  <a:spcPct val="20000"/>
                </a:spcBef>
                <a:buFontTx/>
                <a:buChar char="•"/>
              </a:pPr>
              <a:r>
                <a:rPr lang="ko-KR" altLang="en-US" sz="1200" dirty="0">
                  <a:solidFill>
                    <a:schemeClr val="tx1"/>
                  </a:solidFill>
                  <a:latin typeface="+mn-ea"/>
                </a:rPr>
                <a:t>협업</a:t>
              </a:r>
            </a:p>
            <a:p>
              <a:pPr marL="88900" indent="-88900" algn="l" defTabSz="190500">
                <a:spcBef>
                  <a:spcPct val="20000"/>
                </a:spcBef>
              </a:pPr>
              <a:endPara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80" name="Rectangle 42"/>
            <p:cNvSpPr>
              <a:spLocks noChangeArrowheads="1"/>
            </p:cNvSpPr>
            <p:nvPr/>
          </p:nvSpPr>
          <p:spPr bwMode="gray">
            <a:xfrm>
              <a:off x="4949092" y="2910446"/>
              <a:ext cx="1916113" cy="4985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noAutofit/>
            </a:bodyPr>
            <a:lstStyle/>
            <a:p>
              <a:pPr marL="85725" indent="-85725" algn="l">
                <a:spcBef>
                  <a:spcPct val="20000"/>
                </a:spcBef>
              </a:pPr>
              <a:r>
                <a:rPr lang="ko-KR" altLang="en-US" sz="1200" dirty="0">
                  <a:latin typeface="+mn-ea"/>
                </a:rPr>
                <a:t>교육생 사전 </a:t>
              </a:r>
              <a:r>
                <a:rPr lang="en-US" altLang="ko-KR" sz="1200" dirty="0">
                  <a:latin typeface="+mn-ea"/>
                </a:rPr>
                <a:t>/ </a:t>
              </a:r>
              <a:r>
                <a:rPr lang="ko-KR" altLang="en-US" sz="1200" dirty="0">
                  <a:latin typeface="+mn-ea"/>
                </a:rPr>
                <a:t>사후 평가</a:t>
              </a:r>
              <a:endParaRPr lang="en-US" altLang="ko-KR" sz="1200" dirty="0">
                <a:latin typeface="+mn-ea"/>
              </a:endParaRPr>
            </a:p>
            <a:p>
              <a:pPr marL="85725" indent="-85725" algn="l">
                <a:spcBef>
                  <a:spcPct val="20000"/>
                </a:spcBef>
              </a:pPr>
              <a:r>
                <a:rPr lang="ko-KR" altLang="en-US" sz="1200" dirty="0" err="1">
                  <a:solidFill>
                    <a:schemeClr val="tx1"/>
                  </a:solidFill>
                  <a:latin typeface="+mn-ea"/>
                </a:rPr>
                <a:t>를</a:t>
              </a:r>
              <a:r>
                <a:rPr lang="ko-KR" altLang="en-US" sz="1200" dirty="0">
                  <a:solidFill>
                    <a:schemeClr val="tx1"/>
                  </a:solidFill>
                  <a:latin typeface="+mn-ea"/>
                </a:rPr>
                <a:t> 통한 교육효과 </a:t>
              </a:r>
              <a:r>
                <a:rPr lang="ko-KR" altLang="en-US" sz="1200" dirty="0">
                  <a:latin typeface="+mn-ea"/>
                </a:rPr>
                <a:t>측정</a:t>
              </a:r>
              <a:endParaRPr lang="en-US" altLang="ko-KR" sz="1200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81" name="Rectangle 43"/>
            <p:cNvSpPr>
              <a:spLocks noChangeArrowheads="1"/>
            </p:cNvSpPr>
            <p:nvPr/>
          </p:nvSpPr>
          <p:spPr bwMode="gray">
            <a:xfrm>
              <a:off x="2739292" y="2716070"/>
              <a:ext cx="1841500" cy="1588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noAutofit/>
            </a:bodyPr>
            <a:lstStyle/>
            <a:p>
              <a:pPr marL="85725" indent="-85725" algn="l">
                <a:spcBef>
                  <a:spcPct val="20000"/>
                </a:spcBef>
                <a:buFontTx/>
                <a:buChar char="•"/>
              </a:pPr>
              <a:r>
                <a:rPr lang="ko-KR" altLang="en-US" sz="1200" dirty="0">
                  <a:solidFill>
                    <a:schemeClr val="tx1"/>
                  </a:solidFill>
                  <a:latin typeface="+mn-ea"/>
                </a:rPr>
                <a:t>특화된 </a:t>
              </a:r>
              <a:r>
                <a:rPr lang="ko-KR" altLang="en-US" sz="1200" dirty="0">
                  <a:latin typeface="+mn-ea"/>
                </a:rPr>
                <a:t>학습 </a:t>
              </a:r>
              <a:r>
                <a:rPr lang="ko-KR" altLang="en-US" sz="1200" dirty="0">
                  <a:solidFill>
                    <a:schemeClr val="tx1"/>
                  </a:solidFill>
                  <a:latin typeface="+mn-ea"/>
                </a:rPr>
                <a:t>기술</a:t>
              </a:r>
            </a:p>
            <a:p>
              <a:pPr marL="85725" indent="-85725" algn="l">
                <a:spcBef>
                  <a:spcPct val="20000"/>
                </a:spcBef>
                <a:buFontTx/>
                <a:buChar char="•"/>
              </a:pPr>
              <a:r>
                <a:rPr lang="ko-KR" altLang="en-US" sz="1200" dirty="0">
                  <a:solidFill>
                    <a:schemeClr val="tx1"/>
                  </a:solidFill>
                  <a:latin typeface="+mn-ea"/>
                </a:rPr>
                <a:t>실무능력 극대화</a:t>
              </a:r>
              <a:endParaRPr lang="en-US" altLang="ko-KR" sz="1200" dirty="0">
                <a:solidFill>
                  <a:schemeClr val="tx1"/>
                </a:solidFill>
                <a:latin typeface="+mn-ea"/>
              </a:endParaRPr>
            </a:p>
            <a:p>
              <a:pPr marL="85725" indent="-85725" algn="l">
                <a:spcBef>
                  <a:spcPct val="20000"/>
                </a:spcBef>
                <a:buFontTx/>
                <a:buChar char="•"/>
              </a:pPr>
              <a:r>
                <a:rPr lang="ko-KR" altLang="en-US" sz="1200" dirty="0">
                  <a:solidFill>
                    <a:schemeClr val="tx1"/>
                  </a:solidFill>
                  <a:latin typeface="+mn-ea"/>
                </a:rPr>
                <a:t>시각적인 교육자료 제공</a:t>
              </a:r>
            </a:p>
            <a:p>
              <a:pPr marL="85725" indent="-85725" algn="l">
                <a:spcBef>
                  <a:spcPct val="20000"/>
                </a:spcBef>
                <a:buFontTx/>
                <a:buChar char="•"/>
              </a:pPr>
              <a:r>
                <a:rPr lang="ko-KR" altLang="en-US" sz="1200" dirty="0">
                  <a:solidFill>
                    <a:schemeClr val="tx1"/>
                  </a:solidFill>
                  <a:latin typeface="+mn-ea"/>
                </a:rPr>
                <a:t>요약 및 상세 정보</a:t>
              </a:r>
            </a:p>
            <a:p>
              <a:pPr marL="85725" indent="-85725" algn="l">
                <a:spcBef>
                  <a:spcPct val="20000"/>
                </a:spcBef>
                <a:buFontTx/>
                <a:buChar char="•"/>
              </a:pPr>
              <a:r>
                <a:rPr lang="ko-KR" altLang="en-US" sz="1200" dirty="0">
                  <a:solidFill>
                    <a:schemeClr val="tx1"/>
                  </a:solidFill>
                  <a:latin typeface="+mn-ea"/>
                </a:rPr>
                <a:t>실무 환경 구축</a:t>
              </a:r>
            </a:p>
            <a:p>
              <a:pPr marL="85725" indent="-85725" algn="l">
                <a:spcBef>
                  <a:spcPct val="20000"/>
                </a:spcBef>
                <a:buFontTx/>
                <a:buChar char="•"/>
              </a:pPr>
              <a:r>
                <a:rPr lang="ko-KR" altLang="en-US" sz="1200" dirty="0">
                  <a:solidFill>
                    <a:schemeClr val="tx1"/>
                  </a:solidFill>
                  <a:latin typeface="+mn-ea"/>
                </a:rPr>
                <a:t>장애처리 학습</a:t>
              </a:r>
              <a:endParaRPr lang="en-US" altLang="ko-KR" sz="1200" dirty="0">
                <a:solidFill>
                  <a:schemeClr val="tx1"/>
                </a:solidFill>
                <a:latin typeface="+mn-ea"/>
              </a:endParaRPr>
            </a:p>
            <a:p>
              <a:pPr algn="l">
                <a:spcBef>
                  <a:spcPct val="20000"/>
                </a:spcBef>
              </a:pPr>
              <a:endParaRPr lang="ko-KR" altLang="en-US" sz="12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94" name="AutoShape 47"/>
          <p:cNvSpPr>
            <a:spLocks noChangeArrowheads="1"/>
          </p:cNvSpPr>
          <p:nvPr/>
        </p:nvSpPr>
        <p:spPr bwMode="auto">
          <a:xfrm>
            <a:off x="1051671" y="5888656"/>
            <a:ext cx="2519362" cy="468312"/>
          </a:xfrm>
          <a:prstGeom prst="roundRect">
            <a:avLst>
              <a:gd name="adj" fmla="val 7417"/>
            </a:avLst>
          </a:prstGeom>
          <a:solidFill>
            <a:srgbClr val="266AB4">
              <a:alpha val="94116"/>
            </a:srgbClr>
          </a:solidFill>
          <a:ln w="9525">
            <a:noFill/>
            <a:round/>
            <a:headEnd/>
            <a:tailEnd/>
          </a:ln>
        </p:spPr>
        <p:txBody>
          <a:bodyPr wrap="none" anchor="ctr">
            <a:noAutofit/>
          </a:bodyPr>
          <a:lstStyle/>
          <a:p>
            <a:pPr marL="88900" indent="-88900" algn="l"/>
            <a:r>
              <a:rPr lang="ko-KR" altLang="en-US" sz="1200" dirty="0" err="1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클라우드</a:t>
            </a:r>
            <a:r>
              <a:rPr lang="ko-KR" altLang="en-US" sz="1200" dirty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환경에서 실습</a:t>
            </a:r>
            <a:endParaRPr lang="en-US" altLang="ko-KR" sz="1200" dirty="0">
              <a:solidFill>
                <a:srgbClr val="FFFF99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95" name="Group 87"/>
          <p:cNvGrpSpPr>
            <a:grpSpLocks/>
          </p:cNvGrpSpPr>
          <p:nvPr/>
        </p:nvGrpSpPr>
        <p:grpSpPr bwMode="auto">
          <a:xfrm>
            <a:off x="315089" y="828304"/>
            <a:ext cx="1317625" cy="1223995"/>
            <a:chOff x="206" y="1285"/>
            <a:chExt cx="890" cy="636"/>
          </a:xfrm>
        </p:grpSpPr>
        <p:grpSp>
          <p:nvGrpSpPr>
            <p:cNvPr id="96" name="Group 88"/>
            <p:cNvGrpSpPr>
              <a:grpSpLocks/>
            </p:cNvGrpSpPr>
            <p:nvPr/>
          </p:nvGrpSpPr>
          <p:grpSpPr bwMode="auto">
            <a:xfrm>
              <a:off x="206" y="1285"/>
              <a:ext cx="890" cy="636"/>
              <a:chOff x="149" y="2229"/>
              <a:chExt cx="1724" cy="646"/>
            </a:xfrm>
          </p:grpSpPr>
          <p:sp>
            <p:nvSpPr>
              <p:cNvPr id="98" name="AutoShape 89"/>
              <p:cNvSpPr>
                <a:spLocks noChangeArrowheads="1"/>
              </p:cNvSpPr>
              <p:nvPr/>
            </p:nvSpPr>
            <p:spPr bwMode="auto">
              <a:xfrm>
                <a:off x="149" y="2229"/>
                <a:ext cx="1724" cy="646"/>
              </a:xfrm>
              <a:prstGeom prst="roundRect">
                <a:avLst>
                  <a:gd name="adj" fmla="val 12157"/>
                </a:avLst>
              </a:prstGeom>
              <a:gradFill rotWithShape="1">
                <a:gsLst>
                  <a:gs pos="0">
                    <a:srgbClr val="2383D3"/>
                  </a:gs>
                  <a:gs pos="100000">
                    <a:srgbClr val="154F7F"/>
                  </a:gs>
                </a:gsLst>
                <a:lin ang="0" scaled="1"/>
              </a:gradFill>
              <a:ln w="28575" algn="ctr">
                <a:solidFill>
                  <a:srgbClr val="DDDDDD"/>
                </a:solidFill>
                <a:round/>
                <a:headEnd/>
                <a:tailEnd/>
              </a:ln>
            </p:spPr>
            <p:txBody>
              <a:bodyPr wrap="none" lIns="0" tIns="0" rIns="0" bIns="36000" anchor="ctr">
                <a:noAutofit/>
              </a:bodyPr>
              <a:lstStyle/>
              <a:p>
                <a:pPr>
                  <a:lnSpc>
                    <a:spcPct val="120000"/>
                  </a:lnSpc>
                </a:pPr>
                <a:endParaRPr lang="ko-KR" altLang="ko-KR" sz="1700">
                  <a:latin typeface="HY헤드라인M" pitchFamily="18" charset="-127"/>
                  <a:ea typeface="HY헤드라인M" pitchFamily="18" charset="-127"/>
                </a:endParaRPr>
              </a:p>
            </p:txBody>
          </p:sp>
          <p:sp>
            <p:nvSpPr>
              <p:cNvPr id="99" name="AutoShape 90"/>
              <p:cNvSpPr>
                <a:spLocks noChangeArrowheads="1"/>
              </p:cNvSpPr>
              <p:nvPr/>
            </p:nvSpPr>
            <p:spPr bwMode="auto">
              <a:xfrm>
                <a:off x="172" y="2248"/>
                <a:ext cx="1683" cy="165"/>
              </a:xfrm>
              <a:prstGeom prst="roundRect">
                <a:avLst>
                  <a:gd name="adj" fmla="val 33333"/>
                </a:avLst>
              </a:prstGeom>
              <a:gradFill rotWithShape="1">
                <a:gsLst>
                  <a:gs pos="0">
                    <a:srgbClr val="FFFFFF">
                      <a:alpha val="67998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wrap="none" anchor="ctr">
                <a:noAutofit/>
              </a:bodyPr>
              <a:lstStyle/>
              <a:p>
                <a:pPr algn="l"/>
                <a:endParaRPr lang="ko-KR" altLang="ko-KR" sz="170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endParaRPr>
              </a:p>
            </p:txBody>
          </p:sp>
        </p:grpSp>
        <p:sp>
          <p:nvSpPr>
            <p:cNvPr id="97" name="Rectangle 91"/>
            <p:cNvSpPr>
              <a:spLocks noChangeArrowheads="1"/>
            </p:cNvSpPr>
            <p:nvPr/>
          </p:nvSpPr>
          <p:spPr bwMode="auto">
            <a:xfrm>
              <a:off x="413" y="1397"/>
              <a:ext cx="610" cy="339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 lIns="0" tIns="0" rIns="0" bIns="0" anchor="ctr">
              <a:noAutofit/>
            </a:bodyPr>
            <a:lstStyle/>
            <a:p>
              <a:pPr>
                <a:defRPr/>
              </a:pPr>
              <a:r>
                <a:rPr lang="ko-KR" altLang="en-US" sz="1700" dirty="0">
                  <a:solidFill>
                    <a:schemeClr val="bg1"/>
                  </a:solidFill>
                  <a:latin typeface="HY헤드라인M" pitchFamily="18" charset="-127"/>
                  <a:ea typeface="HY헤드라인M" pitchFamily="18" charset="-127"/>
                </a:rPr>
                <a:t>특장점</a:t>
              </a:r>
              <a:endParaRPr lang="en-US" altLang="ko-KR" sz="1700" dirty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00" name="Rectangle 92"/>
          <p:cNvSpPr>
            <a:spLocks noChangeArrowheads="1"/>
          </p:cNvSpPr>
          <p:nvPr/>
        </p:nvSpPr>
        <p:spPr bwMode="auto">
          <a:xfrm>
            <a:off x="1746300" y="1188343"/>
            <a:ext cx="8624360" cy="331788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</p:spPr>
        <p:txBody>
          <a:bodyPr lIns="0" tIns="0" rIns="0" bIns="0" anchor="ctr">
            <a:noAutofit/>
          </a:bodyPr>
          <a:lstStyle/>
          <a:p>
            <a:pPr eaLnBrk="1" latin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1"/>
            <a:r>
              <a:rPr lang="en-US" altLang="ko-KR" sz="1200" b="1" dirty="0"/>
              <a:t>5</a:t>
            </a:r>
            <a:r>
              <a:rPr lang="ko-KR" altLang="en-US" sz="1200" b="1" dirty="0"/>
              <a:t>개월간의 </a:t>
            </a:r>
            <a:r>
              <a:rPr lang="en-US" altLang="ko-KR" sz="1200" b="1" dirty="0"/>
              <a:t>JAVA Programming &amp;</a:t>
            </a:r>
            <a:r>
              <a:rPr lang="ko-KR" altLang="en-US" sz="1200" b="1" dirty="0" err="1"/>
              <a:t>빅데이터를</a:t>
            </a:r>
            <a:r>
              <a:rPr lang="ko-KR" altLang="en-US" sz="1200" dirty="0"/>
              <a:t> 진행하면서 교육 중 평가를 통해서 </a:t>
            </a:r>
            <a:r>
              <a:rPr lang="ko-KR" altLang="en-US" sz="1200" b="1" dirty="0"/>
              <a:t>정보처리산업기사를 취득 가능</a:t>
            </a:r>
            <a:endParaRPr lang="en-US" altLang="ko-KR" sz="1200" b="1" dirty="0"/>
          </a:p>
          <a:p>
            <a:pPr latinLnBrk="1"/>
            <a:endParaRPr lang="en-US" altLang="ko-KR" sz="1200" b="1" dirty="0"/>
          </a:p>
          <a:p>
            <a:pPr latinLnBrk="1"/>
            <a:r>
              <a:rPr lang="ko-KR" altLang="en-US" sz="1200" b="1" dirty="0"/>
              <a:t>과정 별 종료 후 자체 평가 </a:t>
            </a:r>
            <a:r>
              <a:rPr lang="en-US" altLang="ko-KR" sz="1200" b="1" dirty="0"/>
              <a:t>(50%) </a:t>
            </a:r>
            <a:r>
              <a:rPr lang="ko-KR" altLang="en-US" sz="1200" b="1" dirty="0"/>
              <a:t>전체 과정 종료 후 자체 평가</a:t>
            </a:r>
            <a:r>
              <a:rPr lang="en-US" altLang="ko-KR" sz="1200" b="1" dirty="0"/>
              <a:t>(50%)</a:t>
            </a:r>
            <a:r>
              <a:rPr lang="ko-KR" altLang="en-US" sz="1200" b="1" dirty="0"/>
              <a:t>실시하여 총점 </a:t>
            </a:r>
            <a:r>
              <a:rPr lang="en-US" altLang="ko-KR" sz="1200" b="1" dirty="0"/>
              <a:t>60</a:t>
            </a:r>
            <a:r>
              <a:rPr lang="ko-KR" altLang="en-US" sz="1200" b="1" dirty="0"/>
              <a:t>점 이상  정보처리산업기사 획득</a:t>
            </a:r>
            <a:endParaRPr lang="en-US" altLang="ko-KR" sz="1200" b="1" dirty="0"/>
          </a:p>
          <a:p>
            <a:pPr latinLnBrk="1"/>
            <a:endParaRPr lang="ko-KR" altLang="en-US" sz="1200" dirty="0"/>
          </a:p>
          <a:p>
            <a:pPr latinLnBrk="1"/>
            <a:r>
              <a:rPr lang="ko-KR" altLang="en-US" sz="1200" b="1" dirty="0"/>
              <a:t>전문학사 학위 취득 후에만 가능한 정보처리산업기사 자격증을 실무교육 진행하면서 동시에 자격증을 취득할 수 있음</a:t>
            </a:r>
            <a:endParaRPr lang="en-US" altLang="ko-KR" sz="1200" b="1" dirty="0"/>
          </a:p>
          <a:p>
            <a:pPr latinLnBrk="1"/>
            <a:r>
              <a:rPr lang="en-US" altLang="ko-KR" sz="1200" b="1" dirty="0"/>
              <a:t>(</a:t>
            </a:r>
            <a:r>
              <a:rPr lang="ko-KR" altLang="en-US" sz="1200" b="1" dirty="0"/>
              <a:t>고졸자 가능</a:t>
            </a:r>
            <a:r>
              <a:rPr lang="en-US" altLang="ko-KR" sz="1200" b="1" dirty="0"/>
              <a:t>)</a:t>
            </a:r>
            <a:endParaRPr lang="ko-KR" altLang="en-US" sz="1200" dirty="0"/>
          </a:p>
        </p:txBody>
      </p:sp>
      <p:graphicFrame>
        <p:nvGraphicFramePr>
          <p:cNvPr id="10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6570116"/>
              </p:ext>
            </p:extLst>
          </p:nvPr>
        </p:nvGraphicFramePr>
        <p:xfrm>
          <a:off x="1480296" y="4642468"/>
          <a:ext cx="808037" cy="642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클립" r:id="rId2" imgW="3043473" imgH="2533461" progId="">
                  <p:embed/>
                </p:oleObj>
              </mc:Choice>
              <mc:Fallback>
                <p:oleObj name="클립" r:id="rId2" imgW="3043473" imgH="253346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0296" y="4642468"/>
                        <a:ext cx="808037" cy="642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2974942"/>
              </p:ext>
            </p:extLst>
          </p:nvPr>
        </p:nvGraphicFramePr>
        <p:xfrm>
          <a:off x="4052046" y="4829793"/>
          <a:ext cx="488950" cy="579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클립" r:id="rId4" imgW="3298479" imgH="2634558" progId="">
                  <p:embed/>
                </p:oleObj>
              </mc:Choice>
              <mc:Fallback>
                <p:oleObj name="클립" r:id="rId4" imgW="3298479" imgH="2634558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52046" y="4829793"/>
                        <a:ext cx="488950" cy="579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" name="Picture 17" descr="glaslogo_v2_grey"/>
          <p:cNvPicPr>
            <a:picLocks noChangeAspect="1" noChangeArrowheads="1"/>
          </p:cNvPicPr>
          <p:nvPr/>
        </p:nvPicPr>
        <p:blipFill>
          <a:blip r:embed="rId6" cstate="print"/>
          <a:srcRect l="29747" t="29747" r="29881" b="15007"/>
          <a:stretch>
            <a:fillRect/>
          </a:stretch>
        </p:blipFill>
        <p:spPr bwMode="auto">
          <a:xfrm>
            <a:off x="6479333" y="4457549"/>
            <a:ext cx="373063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" name="Picture 10" descr="Diagram-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12781" y="4571031"/>
            <a:ext cx="1198563" cy="75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</p:pic>
      <p:sp>
        <p:nvSpPr>
          <p:cNvPr id="105" name="Text Box 4"/>
          <p:cNvSpPr txBox="1">
            <a:spLocks noChangeArrowheads="1"/>
          </p:cNvSpPr>
          <p:nvPr/>
        </p:nvSpPr>
        <p:spPr bwMode="auto">
          <a:xfrm>
            <a:off x="6084046" y="5312393"/>
            <a:ext cx="468312" cy="17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Autofit/>
          </a:bodyPr>
          <a:lstStyle/>
          <a:p>
            <a:r>
              <a:rPr kumimoji="0" lang="en-US" altLang="ko-KR" sz="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Time</a:t>
            </a:r>
          </a:p>
        </p:txBody>
      </p:sp>
      <p:sp>
        <p:nvSpPr>
          <p:cNvPr id="106" name="Text Box 5"/>
          <p:cNvSpPr txBox="1">
            <a:spLocks noChangeArrowheads="1"/>
          </p:cNvSpPr>
          <p:nvPr/>
        </p:nvSpPr>
        <p:spPr bwMode="auto">
          <a:xfrm rot="16200000">
            <a:off x="4901135" y="4811537"/>
            <a:ext cx="644525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Autofit/>
          </a:bodyPr>
          <a:lstStyle/>
          <a:p>
            <a:r>
              <a:rPr lang="ko-KR" altLang="en-US" sz="1000" dirty="0"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교육</a:t>
            </a:r>
            <a:endParaRPr lang="en-US" altLang="ko-KR" sz="1000" dirty="0">
              <a:latin typeface="HY헤드라인M" pitchFamily="18" charset="-127"/>
              <a:ea typeface="HY헤드라인M" pitchFamily="18" charset="-127"/>
              <a:cs typeface="Arial" pitchFamily="34" charset="0"/>
            </a:endParaRPr>
          </a:p>
          <a:p>
            <a:r>
              <a:rPr lang="ko-KR" altLang="en-US" sz="1000" dirty="0"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 성취도</a:t>
            </a:r>
            <a:endParaRPr kumimoji="0" lang="en-US" altLang="ko-KR" sz="1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itchFamily="34" charset="0"/>
            </a:endParaRPr>
          </a:p>
        </p:txBody>
      </p:sp>
      <p:sp>
        <p:nvSpPr>
          <p:cNvPr id="107" name="Text Box 13"/>
          <p:cNvSpPr txBox="1">
            <a:spLocks noChangeArrowheads="1"/>
          </p:cNvSpPr>
          <p:nvPr/>
        </p:nvSpPr>
        <p:spPr bwMode="auto">
          <a:xfrm>
            <a:off x="5734796" y="4740893"/>
            <a:ext cx="7667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Autofit/>
          </a:bodyPr>
          <a:lstStyle/>
          <a:p>
            <a:r>
              <a:rPr kumimoji="0" lang="ko-KR" altLang="en-US" sz="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교육성취</a:t>
            </a:r>
            <a:r>
              <a:rPr kumimoji="0" lang="en-US" altLang="ko-KR" sz="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itchFamily="34" charset="0"/>
              </a:rPr>
              <a:t>-processing”</a:t>
            </a:r>
          </a:p>
        </p:txBody>
      </p:sp>
      <p:sp>
        <p:nvSpPr>
          <p:cNvPr id="108" name="AutoShape 84"/>
          <p:cNvSpPr>
            <a:spLocks noChangeArrowheads="1"/>
          </p:cNvSpPr>
          <p:nvPr/>
        </p:nvSpPr>
        <p:spPr bwMode="auto">
          <a:xfrm rot="5400000">
            <a:off x="6262639" y="6232350"/>
            <a:ext cx="1522413" cy="3429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2719 w 21600"/>
              <a:gd name="T13" fmla="*/ 2719 h 21600"/>
              <a:gd name="T14" fmla="*/ 18881 w 21600"/>
              <a:gd name="T15" fmla="*/ 1888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1838" y="21600"/>
                </a:lnTo>
                <a:lnTo>
                  <a:pt x="19762" y="21600"/>
                </a:lnTo>
                <a:lnTo>
                  <a:pt x="21600" y="0"/>
                </a:lnTo>
                <a:close/>
              </a:path>
            </a:pathLst>
          </a:custGeom>
          <a:gradFill rotWithShape="1">
            <a:gsLst>
              <a:gs pos="0">
                <a:srgbClr val="D8E8EF">
                  <a:alpha val="0"/>
                </a:srgbClr>
              </a:gs>
              <a:gs pos="100000">
                <a:srgbClr val="00669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rot="10800000" vert="eaVert" wrap="none" anchor="ctr">
            <a:noAutofit/>
          </a:bodyPr>
          <a:lstStyle/>
          <a:p>
            <a:endParaRPr lang="ko-KR" altLang="ko-KR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9" name="AutoShape 47"/>
          <p:cNvSpPr>
            <a:spLocks noChangeArrowheads="1"/>
          </p:cNvSpPr>
          <p:nvPr/>
        </p:nvSpPr>
        <p:spPr bwMode="auto">
          <a:xfrm>
            <a:off x="1051671" y="6439518"/>
            <a:ext cx="2519362" cy="468313"/>
          </a:xfrm>
          <a:prstGeom prst="roundRect">
            <a:avLst>
              <a:gd name="adj" fmla="val 7417"/>
            </a:avLst>
          </a:prstGeom>
          <a:solidFill>
            <a:srgbClr val="266AB4">
              <a:alpha val="94116"/>
            </a:srgbClr>
          </a:solidFill>
          <a:ln w="9525">
            <a:noFill/>
            <a:round/>
            <a:headEnd/>
            <a:tailEnd/>
          </a:ln>
        </p:spPr>
        <p:txBody>
          <a:bodyPr wrap="none" anchor="ctr">
            <a:noAutofit/>
          </a:bodyPr>
          <a:lstStyle/>
          <a:p>
            <a:pPr marL="88900" indent="-88900" algn="l"/>
            <a:r>
              <a:rPr lang="ko-KR" altLang="en-US" sz="1200" dirty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실무 실습 환경 구축</a:t>
            </a:r>
          </a:p>
        </p:txBody>
      </p:sp>
      <p:sp>
        <p:nvSpPr>
          <p:cNvPr id="110" name="AutoShape 47"/>
          <p:cNvSpPr>
            <a:spLocks noChangeArrowheads="1"/>
          </p:cNvSpPr>
          <p:nvPr/>
        </p:nvSpPr>
        <p:spPr bwMode="auto">
          <a:xfrm>
            <a:off x="4185396" y="5888656"/>
            <a:ext cx="2519362" cy="468312"/>
          </a:xfrm>
          <a:prstGeom prst="roundRect">
            <a:avLst>
              <a:gd name="adj" fmla="val 7417"/>
            </a:avLst>
          </a:prstGeom>
          <a:solidFill>
            <a:srgbClr val="266AB4">
              <a:alpha val="94116"/>
            </a:srgbClr>
          </a:solidFill>
          <a:ln w="9525">
            <a:noFill/>
            <a:round/>
            <a:headEnd/>
            <a:tailEnd/>
          </a:ln>
        </p:spPr>
        <p:txBody>
          <a:bodyPr wrap="none" anchor="ctr">
            <a:noAutofit/>
          </a:bodyPr>
          <a:lstStyle/>
          <a:p>
            <a:pPr marL="88900" indent="-88900" algn="l"/>
            <a:r>
              <a:rPr lang="ko-KR" altLang="en-US" sz="1200" dirty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 정확한 학습 및 성취도 평가</a:t>
            </a:r>
          </a:p>
        </p:txBody>
      </p:sp>
      <p:sp>
        <p:nvSpPr>
          <p:cNvPr id="111" name="AutoShape 47"/>
          <p:cNvSpPr>
            <a:spLocks noChangeArrowheads="1"/>
          </p:cNvSpPr>
          <p:nvPr/>
        </p:nvSpPr>
        <p:spPr bwMode="auto">
          <a:xfrm>
            <a:off x="4185396" y="6439518"/>
            <a:ext cx="2519362" cy="468313"/>
          </a:xfrm>
          <a:prstGeom prst="roundRect">
            <a:avLst>
              <a:gd name="adj" fmla="val 7417"/>
            </a:avLst>
          </a:prstGeom>
          <a:solidFill>
            <a:srgbClr val="266AB4">
              <a:alpha val="94116"/>
            </a:srgbClr>
          </a:solidFill>
          <a:ln w="9525">
            <a:noFill/>
            <a:round/>
            <a:headEnd/>
            <a:tailEnd/>
          </a:ln>
        </p:spPr>
        <p:txBody>
          <a:bodyPr wrap="none" anchor="ctr">
            <a:noAutofit/>
          </a:bodyPr>
          <a:lstStyle/>
          <a:p>
            <a:pPr marL="88900" indent="-88900" algn="l"/>
            <a:endParaRPr lang="ko-KR" altLang="en-US" sz="1200" dirty="0">
              <a:solidFill>
                <a:srgbClr val="FFFF99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88900" indent="-88900"/>
            <a:r>
              <a:rPr lang="ko-KR" altLang="en-US" sz="1200" dirty="0">
                <a:solidFill>
                  <a:srgbClr val="FFFF99"/>
                </a:solidFill>
                <a:latin typeface="HY헤드라인M" pitchFamily="18" charset="-127"/>
                <a:ea typeface="HY헤드라인M" pitchFamily="18" charset="-127"/>
              </a:rPr>
              <a:t>최신 실습 교재 사용</a:t>
            </a:r>
            <a:endParaRPr lang="en-US" altLang="ko-KR" sz="1200" dirty="0">
              <a:solidFill>
                <a:srgbClr val="FFFF99"/>
              </a:solidFill>
              <a:latin typeface="HY헤드라인M" pitchFamily="18" charset="-127"/>
              <a:ea typeface="HY헤드라인M" pitchFamily="18" charset="-127"/>
            </a:endParaRPr>
          </a:p>
          <a:p>
            <a:pPr marL="88900" indent="-88900" algn="l"/>
            <a:endParaRPr lang="ko-KR" altLang="en-US" sz="1200" dirty="0">
              <a:solidFill>
                <a:srgbClr val="FFFF99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11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85333" y="5928343"/>
            <a:ext cx="407988" cy="357188"/>
          </a:xfrm>
          <a:prstGeom prst="rect">
            <a:avLst/>
          </a:prstGeom>
          <a:noFill/>
          <a:ln w="9525">
            <a:solidFill>
              <a:srgbClr val="363636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</p:pic>
      <p:pic>
        <p:nvPicPr>
          <p:cNvPr id="124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049" y="6513877"/>
            <a:ext cx="600804" cy="350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그림 1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3446" y="5922744"/>
            <a:ext cx="624407" cy="434224"/>
          </a:xfrm>
          <a:prstGeom prst="rect">
            <a:avLst/>
          </a:prstGeom>
        </p:spPr>
      </p:pic>
      <p:pic>
        <p:nvPicPr>
          <p:cNvPr id="126" name="그림 12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18669" y="6412955"/>
            <a:ext cx="440085" cy="494876"/>
          </a:xfrm>
          <a:prstGeom prst="rect">
            <a:avLst/>
          </a:prstGeom>
        </p:spPr>
      </p:pic>
      <p:sp>
        <p:nvSpPr>
          <p:cNvPr id="61" name="AutoShape 7"/>
          <p:cNvSpPr>
            <a:spLocks noChangeArrowheads="1"/>
          </p:cNvSpPr>
          <p:nvPr/>
        </p:nvSpPr>
        <p:spPr bwMode="auto">
          <a:xfrm>
            <a:off x="381818" y="2073161"/>
            <a:ext cx="9101065" cy="925627"/>
          </a:xfrm>
          <a:prstGeom prst="roundRect">
            <a:avLst>
              <a:gd name="adj" fmla="val 4583"/>
            </a:avLst>
          </a:prstGeom>
          <a:solidFill>
            <a:srgbClr val="C0C0C0">
              <a:alpha val="27843"/>
            </a:srgbClr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wrap="none" lIns="90000" anchor="ctr"/>
          <a:lstStyle>
            <a:lvl1pPr defTabSz="5699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defTabSz="5699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defTabSz="5699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defTabSz="5699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defTabSz="56991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defTabSz="56991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fontAlgn="ctr" latinLnBrk="1" hangingPunct="1"/>
            <a:endParaRPr lang="ko-KR" altLang="en-US" sz="120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62" name="Group 87"/>
          <p:cNvGrpSpPr>
            <a:grpSpLocks/>
          </p:cNvGrpSpPr>
          <p:nvPr/>
        </p:nvGrpSpPr>
        <p:grpSpPr bwMode="auto">
          <a:xfrm>
            <a:off x="326255" y="2052300"/>
            <a:ext cx="1317625" cy="911564"/>
            <a:chOff x="206" y="1285"/>
            <a:chExt cx="890" cy="636"/>
          </a:xfrm>
        </p:grpSpPr>
        <p:grpSp>
          <p:nvGrpSpPr>
            <p:cNvPr id="63" name="Group 88"/>
            <p:cNvGrpSpPr>
              <a:grpSpLocks/>
            </p:cNvGrpSpPr>
            <p:nvPr/>
          </p:nvGrpSpPr>
          <p:grpSpPr bwMode="auto">
            <a:xfrm>
              <a:off x="206" y="1285"/>
              <a:ext cx="890" cy="636"/>
              <a:chOff x="149" y="2229"/>
              <a:chExt cx="1724" cy="646"/>
            </a:xfrm>
          </p:grpSpPr>
          <p:sp>
            <p:nvSpPr>
              <p:cNvPr id="65" name="AutoShape 89"/>
              <p:cNvSpPr>
                <a:spLocks noChangeArrowheads="1"/>
              </p:cNvSpPr>
              <p:nvPr/>
            </p:nvSpPr>
            <p:spPr bwMode="auto">
              <a:xfrm>
                <a:off x="149" y="2229"/>
                <a:ext cx="1724" cy="646"/>
              </a:xfrm>
              <a:prstGeom prst="roundRect">
                <a:avLst>
                  <a:gd name="adj" fmla="val 12157"/>
                </a:avLst>
              </a:prstGeom>
              <a:gradFill rotWithShape="1">
                <a:gsLst>
                  <a:gs pos="0">
                    <a:srgbClr val="2383D3"/>
                  </a:gs>
                  <a:gs pos="100000">
                    <a:srgbClr val="154F7F"/>
                  </a:gs>
                </a:gsLst>
                <a:lin ang="0" scaled="1"/>
              </a:gradFill>
              <a:ln w="28575" algn="ctr">
                <a:solidFill>
                  <a:srgbClr val="DDDDDD"/>
                </a:solidFill>
                <a:round/>
                <a:headEnd/>
                <a:tailEnd/>
              </a:ln>
            </p:spPr>
            <p:txBody>
              <a:bodyPr wrap="none" lIns="0" tIns="0" rIns="0" bIns="35999" anchor="ctr"/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ctr" eaLnBrk="1" latinLnBrk="1" hangingPunct="1">
                  <a:lnSpc>
                    <a:spcPct val="120000"/>
                  </a:lnSpc>
                </a:pPr>
                <a:endParaRPr lang="ko-KR" altLang="ko-KR" sz="1700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66" name="AutoShape 90"/>
              <p:cNvSpPr>
                <a:spLocks noChangeArrowheads="1"/>
              </p:cNvSpPr>
              <p:nvPr/>
            </p:nvSpPr>
            <p:spPr bwMode="auto">
              <a:xfrm>
                <a:off x="172" y="2248"/>
                <a:ext cx="1683" cy="165"/>
              </a:xfrm>
              <a:prstGeom prst="roundRect">
                <a:avLst>
                  <a:gd name="adj" fmla="val 33333"/>
                </a:avLst>
              </a:prstGeom>
              <a:gradFill rotWithShape="1">
                <a:gsLst>
                  <a:gs pos="0">
                    <a:srgbClr val="FFFFFF">
                      <a:alpha val="67998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eaLnBrk="1" latinLnBrk="1" hangingPunct="1"/>
                <a:endParaRPr lang="ko-KR" altLang="ko-KR" sz="170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64" name="Rectangle 91"/>
            <p:cNvSpPr>
              <a:spLocks noChangeArrowheads="1"/>
            </p:cNvSpPr>
            <p:nvPr/>
          </p:nvSpPr>
          <p:spPr bwMode="auto">
            <a:xfrm>
              <a:off x="316" y="1397"/>
              <a:ext cx="610" cy="339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latinLnBrk="1" hangingPunct="1"/>
              <a:r>
                <a:rPr lang="ko-KR" altLang="en-US" sz="170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정보</a:t>
              </a:r>
              <a:endParaRPr lang="en-US" altLang="ko-KR" sz="17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67" name="Text Box 29"/>
          <p:cNvSpPr txBox="1">
            <a:spLocks noChangeArrowheads="1"/>
          </p:cNvSpPr>
          <p:nvPr/>
        </p:nvSpPr>
        <p:spPr bwMode="auto">
          <a:xfrm>
            <a:off x="1675172" y="2042067"/>
            <a:ext cx="771939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ko-KR" altLang="en-US" sz="1200" b="1" dirty="0" err="1">
                <a:solidFill>
                  <a:srgbClr val="FF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ㅣ</a:t>
            </a:r>
            <a:r>
              <a:rPr lang="ko-KR" altLang="en-US" sz="1200" b="1" dirty="0">
                <a:solidFill>
                  <a:srgbClr val="FF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훈련일정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1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차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2021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7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~ 2021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11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26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 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차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2021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7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19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~12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  </a:t>
            </a:r>
          </a:p>
        </p:txBody>
      </p:sp>
      <p:sp>
        <p:nvSpPr>
          <p:cNvPr id="74" name="Text Box 29"/>
          <p:cNvSpPr txBox="1">
            <a:spLocks noChangeArrowheads="1"/>
          </p:cNvSpPr>
          <p:nvPr/>
        </p:nvSpPr>
        <p:spPr bwMode="auto">
          <a:xfrm>
            <a:off x="1659754" y="2340471"/>
            <a:ext cx="504500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ko-KR" altLang="en-US" sz="1200" b="1" dirty="0" err="1">
                <a:solidFill>
                  <a:srgbClr val="FF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ㅣ</a:t>
            </a:r>
            <a:r>
              <a:rPr lang="ko-KR" altLang="en-US" sz="1200" b="1" dirty="0">
                <a:solidFill>
                  <a:srgbClr val="FF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훈련시간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09:30 ~ 18:30 (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8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시간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)/ 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총 교육시간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800H/  5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개월</a:t>
            </a:r>
          </a:p>
        </p:txBody>
      </p:sp>
      <p:grpSp>
        <p:nvGrpSpPr>
          <p:cNvPr id="127" name="그룹 282"/>
          <p:cNvGrpSpPr>
            <a:grpSpLocks/>
          </p:cNvGrpSpPr>
          <p:nvPr/>
        </p:nvGrpSpPr>
        <p:grpSpPr bwMode="auto">
          <a:xfrm>
            <a:off x="7103603" y="3539666"/>
            <a:ext cx="3255962" cy="2905261"/>
            <a:chOff x="7077075" y="2296348"/>
            <a:chExt cx="2592388" cy="3869501"/>
          </a:xfrm>
        </p:grpSpPr>
        <p:sp>
          <p:nvSpPr>
            <p:cNvPr id="128" name="AutoShape 10"/>
            <p:cNvSpPr>
              <a:spLocks noChangeArrowheads="1"/>
            </p:cNvSpPr>
            <p:nvPr/>
          </p:nvSpPr>
          <p:spPr bwMode="auto">
            <a:xfrm>
              <a:off x="7077075" y="2296348"/>
              <a:ext cx="2592388" cy="3869501"/>
            </a:xfrm>
            <a:prstGeom prst="roundRect">
              <a:avLst>
                <a:gd name="adj" fmla="val 3366"/>
              </a:avLst>
            </a:prstGeom>
            <a:gradFill rotWithShape="1">
              <a:gsLst>
                <a:gs pos="0">
                  <a:srgbClr val="D3D3D3"/>
                </a:gs>
                <a:gs pos="50000">
                  <a:srgbClr val="FFFFFF"/>
                </a:gs>
                <a:gs pos="100000">
                  <a:srgbClr val="D3D3D3"/>
                </a:gs>
              </a:gsLst>
              <a:lin ang="5400000" scaled="1"/>
            </a:gradFill>
            <a:ln w="3175" algn="ctr">
              <a:solidFill>
                <a:srgbClr val="808080"/>
              </a:solidFill>
              <a:round/>
              <a:headEnd/>
              <a:tailEnd/>
            </a:ln>
            <a:effectLst>
              <a:outerShdw dist="45791" dir="2021404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algn="ctr" eaLnBrk="1" latinLnBrk="1" hangingPunct="1"/>
              <a:endParaRPr lang="ko-KR" altLang="en-US"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grpSp>
          <p:nvGrpSpPr>
            <p:cNvPr id="129" name="Group 11"/>
            <p:cNvGrpSpPr>
              <a:grpSpLocks/>
            </p:cNvGrpSpPr>
            <p:nvPr/>
          </p:nvGrpSpPr>
          <p:grpSpPr bwMode="auto">
            <a:xfrm>
              <a:off x="7089028" y="2296349"/>
              <a:ext cx="2571752" cy="455612"/>
              <a:chOff x="1667" y="1741"/>
              <a:chExt cx="3934" cy="336"/>
            </a:xfrm>
          </p:grpSpPr>
          <p:sp>
            <p:nvSpPr>
              <p:cNvPr id="134" name="AutoShape 12"/>
              <p:cNvSpPr>
                <a:spLocks noChangeArrowheads="1"/>
              </p:cNvSpPr>
              <p:nvPr/>
            </p:nvSpPr>
            <p:spPr bwMode="auto">
              <a:xfrm>
                <a:off x="1667" y="1741"/>
                <a:ext cx="3934" cy="336"/>
              </a:xfrm>
              <a:prstGeom prst="roundRect">
                <a:avLst>
                  <a:gd name="adj" fmla="val 16616"/>
                </a:avLst>
              </a:prstGeom>
              <a:gradFill rotWithShape="1">
                <a:gsLst>
                  <a:gs pos="0">
                    <a:srgbClr val="0C77A2"/>
                  </a:gs>
                  <a:gs pos="100000">
                    <a:srgbClr val="0B2547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ctr" eaLnBrk="1" latinLnBrk="1" hangingPunct="1"/>
                <a:endParaRPr lang="ko-KR" altLang="en-US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35" name="AutoShape 13"/>
              <p:cNvSpPr>
                <a:spLocks noChangeArrowheads="1"/>
              </p:cNvSpPr>
              <p:nvPr/>
            </p:nvSpPr>
            <p:spPr bwMode="auto">
              <a:xfrm>
                <a:off x="1713" y="1746"/>
                <a:ext cx="3837" cy="104"/>
              </a:xfrm>
              <a:prstGeom prst="roundRect">
                <a:avLst>
                  <a:gd name="adj" fmla="val 43116"/>
                </a:avLst>
              </a:prstGeom>
              <a:gradFill rotWithShape="1">
                <a:gsLst>
                  <a:gs pos="0">
                    <a:srgbClr val="FFFFFF">
                      <a:alpha val="42998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8575" cap="rnd" algn="ctr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ctr" eaLnBrk="1" latinLnBrk="1" hangingPunct="1"/>
                <a:endParaRPr lang="ko-KR" altLang="en-US"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30" name="WordArt 14"/>
            <p:cNvSpPr>
              <a:spLocks noChangeArrowheads="1" noChangeShapeType="1" noTextEdit="1"/>
            </p:cNvSpPr>
            <p:nvPr/>
          </p:nvSpPr>
          <p:spPr bwMode="auto">
            <a:xfrm>
              <a:off x="7558051" y="2402711"/>
              <a:ext cx="1534977" cy="240471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altLang="ko-KR" sz="1201" kern="10">
                  <a:gradFill rotWithShape="1">
                    <a:gsLst>
                      <a:gs pos="0">
                        <a:srgbClr val="FFFF99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Performance</a:t>
              </a:r>
              <a:endParaRPr lang="ko-KR" altLang="en-US" sz="1201" kern="10">
                <a:gradFill rotWithShape="1">
                  <a:gsLst>
                    <a:gs pos="0">
                      <a:srgbClr val="FFFF99"/>
                    </a:gs>
                    <a:gs pos="100000">
                      <a:schemeClr val="bg1"/>
                    </a:gs>
                  </a:gsLst>
                  <a:lin ang="5400000" scaled="1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  <p:sp>
          <p:nvSpPr>
            <p:cNvPr id="131" name="Rectangle 15"/>
            <p:cNvSpPr>
              <a:spLocks noChangeArrowheads="1"/>
            </p:cNvSpPr>
            <p:nvPr/>
          </p:nvSpPr>
          <p:spPr bwMode="auto">
            <a:xfrm>
              <a:off x="7218639" y="2938208"/>
              <a:ext cx="2441977" cy="2262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latinLnBrk="1" hangingPunct="1">
                <a:defRPr/>
              </a:pPr>
              <a:r>
                <a:rPr lang="en-US" altLang="ko-KR" sz="1400" dirty="0"/>
                <a:t>  </a:t>
              </a:r>
              <a:r>
                <a:rPr lang="ko-KR" altLang="en-US" sz="1400" dirty="0"/>
                <a:t>프로그래밍 기본개념 학습</a:t>
              </a:r>
              <a:endParaRPr lang="en-US" altLang="ko-KR" sz="1400" dirty="0"/>
            </a:p>
            <a:p>
              <a:pPr eaLnBrk="1" latinLnBrk="1" hangingPunct="1">
                <a:defRPr/>
              </a:pPr>
              <a:endParaRPr lang="en-US" altLang="ko-KR" sz="1400" dirty="0"/>
            </a:p>
            <a:p>
              <a:pPr eaLnBrk="1" latinLnBrk="1" hangingPunct="1">
                <a:defRPr/>
              </a:pPr>
              <a:r>
                <a:rPr lang="en-US" altLang="ko-KR" sz="1400" dirty="0"/>
                <a:t>  </a:t>
              </a:r>
              <a:r>
                <a:rPr lang="ko-KR" altLang="en-US" sz="1400" dirty="0"/>
                <a:t>프로그래밍 실무 기술 학습</a:t>
              </a:r>
              <a:endParaRPr lang="en-US" altLang="ko-KR" sz="1400" dirty="0"/>
            </a:p>
            <a:p>
              <a:pPr eaLnBrk="1" latinLnBrk="1" hangingPunct="1">
                <a:defRPr/>
              </a:pPr>
              <a:endParaRPr lang="en-US" altLang="ko-KR" sz="1400" dirty="0"/>
            </a:p>
            <a:p>
              <a:pPr eaLnBrk="1" latinLnBrk="1" hangingPunct="1">
                <a:defRPr/>
              </a:pPr>
              <a:r>
                <a:rPr lang="en-US" altLang="ko-KR" sz="1400" dirty="0"/>
                <a:t>  </a:t>
              </a:r>
              <a:r>
                <a:rPr lang="ko-KR" altLang="en-US" sz="1400" dirty="0"/>
                <a:t>실무프로젝트 문서작성 기술 학습</a:t>
              </a:r>
              <a:endParaRPr lang="en-US" altLang="ko-KR" sz="1400" dirty="0"/>
            </a:p>
            <a:p>
              <a:pPr eaLnBrk="1" latinLnBrk="1" hangingPunct="1">
                <a:defRPr/>
              </a:pPr>
              <a:r>
                <a:rPr lang="en-US" altLang="ko-KR" sz="1400" dirty="0"/>
                <a:t> </a:t>
              </a:r>
            </a:p>
            <a:p>
              <a:pPr eaLnBrk="1" latinLnBrk="1" hangingPunct="1">
                <a:defRPr/>
              </a:pPr>
              <a:r>
                <a:rPr lang="ko-KR" altLang="en-US" sz="1400" dirty="0"/>
                <a:t>  정보처리산업기사 과정 대비</a:t>
              </a:r>
              <a:endParaRPr lang="en-US" altLang="ko-KR" sz="1400" dirty="0"/>
            </a:p>
            <a:p>
              <a:pPr eaLnBrk="1" latinLnBrk="1" hangingPunct="1">
                <a:defRPr/>
              </a:pPr>
              <a:endParaRPr lang="en-US" altLang="ko-KR" sz="1400" dirty="0"/>
            </a:p>
            <a:p>
              <a:pPr eaLnBrk="1" latinLnBrk="1" hangingPunct="1">
                <a:defRPr/>
              </a:pPr>
              <a:r>
                <a:rPr lang="en-US" altLang="ko-KR" sz="1400" dirty="0"/>
                <a:t> </a:t>
              </a:r>
              <a:r>
                <a:rPr lang="ko-KR" altLang="en-US" sz="1400" dirty="0"/>
                <a:t>정보처리산업기사 자격 취득</a:t>
              </a:r>
              <a:r>
                <a:rPr lang="en-US" altLang="ko-KR" sz="1400" dirty="0"/>
                <a:t>  </a:t>
              </a:r>
            </a:p>
            <a:p>
              <a:pPr eaLnBrk="1" latinLnBrk="1" hangingPunct="1">
                <a:defRPr/>
              </a:pPr>
              <a:endParaRPr lang="en-US" altLang="ko-KR" sz="1400" dirty="0"/>
            </a:p>
            <a:p>
              <a:pPr eaLnBrk="1" latinLnBrk="1" hangingPunct="1">
                <a:defRPr/>
              </a:pPr>
              <a:endParaRPr lang="ko-KR" altLang="en-US" sz="1400" dirty="0"/>
            </a:p>
          </p:txBody>
        </p:sp>
        <p:pic>
          <p:nvPicPr>
            <p:cNvPr id="132" name="Picture 17" descr="025"/>
            <p:cNvPicPr>
              <a:picLocks noChangeAspect="1" noChangeArrowheads="1"/>
            </p:cNvPicPr>
            <p:nvPr/>
          </p:nvPicPr>
          <p:blipFill>
            <a:blip r:embed="rId12">
              <a:lum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8513" y="3054248"/>
              <a:ext cx="79375" cy="8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" name="Picture 18" descr="025"/>
            <p:cNvPicPr>
              <a:picLocks noChangeAspect="1" noChangeArrowheads="1"/>
            </p:cNvPicPr>
            <p:nvPr/>
          </p:nvPicPr>
          <p:blipFill>
            <a:blip r:embed="rId12">
              <a:lum contrast="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4022" y="3586540"/>
              <a:ext cx="79375" cy="8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6" name="Picture 18" descr="025"/>
          <p:cNvPicPr>
            <a:picLocks noChangeAspect="1" noChangeArrowheads="1"/>
          </p:cNvPicPr>
          <p:nvPr/>
        </p:nvPicPr>
        <p:blipFill>
          <a:blip r:embed="rId1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015" y="4932759"/>
            <a:ext cx="100012" cy="8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7" name="Picture 18" descr="025"/>
          <p:cNvPicPr>
            <a:picLocks noChangeAspect="1" noChangeArrowheads="1"/>
          </p:cNvPicPr>
          <p:nvPr/>
        </p:nvPicPr>
        <p:blipFill>
          <a:blip r:embed="rId1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015" y="5364807"/>
            <a:ext cx="100012" cy="8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8" name="Picture 18" descr="025"/>
          <p:cNvPicPr>
            <a:picLocks noChangeAspect="1" noChangeArrowheads="1"/>
          </p:cNvPicPr>
          <p:nvPr/>
        </p:nvPicPr>
        <p:blipFill>
          <a:blip r:embed="rId1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552" y="5796855"/>
            <a:ext cx="100013" cy="8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9" name="Text Box 29"/>
          <p:cNvSpPr txBox="1">
            <a:spLocks noChangeArrowheads="1"/>
          </p:cNvSpPr>
          <p:nvPr/>
        </p:nvSpPr>
        <p:spPr bwMode="auto">
          <a:xfrm>
            <a:off x="1674292" y="2638722"/>
            <a:ext cx="42672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lang="ko-KR" altLang="en-US" sz="1200" b="1" dirty="0" err="1">
                <a:solidFill>
                  <a:srgbClr val="FF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ㅣ</a:t>
            </a:r>
            <a:r>
              <a:rPr lang="ko-KR" altLang="en-US" sz="1200" b="1" dirty="0">
                <a:solidFill>
                  <a:srgbClr val="FF66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교육인원 </a:t>
            </a:r>
            <a:r>
              <a:rPr lang="en-US" altLang="ko-KR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25</a:t>
            </a:r>
            <a:r>
              <a:rPr lang="ko-KR" altLang="en-US" sz="1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utoUpdateAnimBg="0"/>
      <p:bldP spid="74" grpId="0" autoUpdateAnimBg="0"/>
      <p:bldP spid="139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ChangeArrowheads="1"/>
          </p:cNvSpPr>
          <p:nvPr/>
        </p:nvSpPr>
        <p:spPr bwMode="auto">
          <a:xfrm>
            <a:off x="9652576" y="6765925"/>
            <a:ext cx="668773" cy="6155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latinLnBrk="1" hangingPunct="1"/>
            <a:r>
              <a:rPr lang="en-US" altLang="ko-KR" sz="3400" dirty="0">
                <a:solidFill>
                  <a:srgbClr val="16408C"/>
                </a:solidFill>
                <a:latin typeface="Arial" pitchFamily="34" charset="0"/>
                <a:ea typeface="돋움" pitchFamily="50" charset="-127"/>
                <a:cs typeface="Arial" pitchFamily="34" charset="0"/>
              </a:rPr>
              <a:t>02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99218" y="610092"/>
            <a:ext cx="10545763" cy="46038"/>
          </a:xfrm>
          <a:prstGeom prst="rect">
            <a:avLst/>
          </a:prstGeom>
          <a:gradFill>
            <a:gsLst>
              <a:gs pos="0">
                <a:srgbClr val="4164C7"/>
              </a:gs>
              <a:gs pos="17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10468" name="직사각형 1"/>
          <p:cNvSpPr>
            <a:spLocks noChangeArrowheads="1"/>
          </p:cNvSpPr>
          <p:nvPr/>
        </p:nvSpPr>
        <p:spPr bwMode="auto">
          <a:xfrm>
            <a:off x="4914900" y="468313"/>
            <a:ext cx="914400" cy="9144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1" latinLnBrk="1" hangingPunct="1"/>
            <a:endParaRPr lang="ko-KR" altLang="en-US"/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-94752" y="117622"/>
            <a:ext cx="10977612" cy="541338"/>
          </a:xfrm>
          <a:prstGeom prst="rect">
            <a:avLst/>
          </a:prstGeom>
        </p:spPr>
        <p:txBody>
          <a:bodyPr/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>
              <a:defRPr/>
            </a:pPr>
            <a:r>
              <a:rPr lang="ko-KR" altLang="en-US" sz="2400" kern="0" dirty="0"/>
              <a:t>정보처리산업기사 자격취득과정</a:t>
            </a:r>
            <a:r>
              <a:rPr lang="en-US" altLang="ko-KR" sz="2400" kern="0" dirty="0"/>
              <a:t>(</a:t>
            </a:r>
            <a:r>
              <a:rPr lang="ko-KR" altLang="en-US" sz="2400" kern="0" dirty="0"/>
              <a:t>자바 웹 프로그래밍 개발자 과정</a:t>
            </a:r>
            <a:r>
              <a:rPr lang="en-US" altLang="ko-KR" sz="2400" kern="0" dirty="0"/>
              <a:t>)</a:t>
            </a:r>
            <a:endParaRPr lang="ko-KR" altLang="en-US" sz="2400" kern="0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1271489"/>
              </p:ext>
            </p:extLst>
          </p:nvPr>
        </p:nvGraphicFramePr>
        <p:xfrm>
          <a:off x="291536" y="736553"/>
          <a:ext cx="9361040" cy="6500462"/>
        </p:xfrm>
        <a:graphic>
          <a:graphicData uri="http://schemas.openxmlformats.org/drawingml/2006/table">
            <a:tbl>
              <a:tblPr/>
              <a:tblGrid>
                <a:gridCol w="8496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26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연수교육분야 및 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 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94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자바 스크립트</a:t>
                      </a:r>
                      <a:r>
                        <a:rPr lang="ko-KR" altLang="en-US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: </a:t>
                      </a:r>
                      <a:r>
                        <a:rPr lang="en-US" altLang="ko-KR" sz="120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Javascript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기초문법 및 개념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함수 와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프로토타입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en-US" altLang="ko-KR" sz="120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jQuery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라이브러리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(40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6190"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57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HTML &amp; CSS</a:t>
                      </a:r>
                      <a:r>
                        <a:rPr lang="ko-KR" altLang="en-US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b="1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: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HTML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기본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웹브라우저개념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CSS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기초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스타일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스타일시트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,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CSS3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선택자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연결선택자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속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성선택자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가상클래스와 요소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(40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0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JAVA Programming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개발 환경의 설정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․</a:t>
                      </a:r>
                      <a:r>
                        <a:rPr lang="ko-KR" altLang="en-US" sz="1200" kern="0" spc="-1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제어문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-1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메소드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호출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OOP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객체지향 문법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․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네트워크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채팅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․JDBC, MySQL / ․JDBC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애플리케이션 제작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(40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94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파이썬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프로그래밍</a:t>
                      </a:r>
                      <a:r>
                        <a:rPr lang="ko-KR" altLang="en-US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: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파이썬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개요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메모리와 변수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제어문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함수 기억클래스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GUI,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오디오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파일 입출력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 복제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(40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94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Oracle Database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:</a:t>
                      </a:r>
                      <a:r>
                        <a:rPr lang="en-US" altLang="ko-KR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Oracle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설치 및 설정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․SQL, DDL, DQL, DML / ․</a:t>
                      </a:r>
                      <a:r>
                        <a:rPr lang="ko-KR" altLang="en-US" sz="1200" kern="0" spc="-14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함수</a:t>
                      </a:r>
                      <a:r>
                        <a:rPr lang="en-US" altLang="ko-KR" sz="1200" kern="0" spc="-14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PL/SQL </a:t>
                      </a:r>
                      <a:r>
                        <a:rPr lang="ko-KR" altLang="en-US" sz="1200" kern="0" spc="-14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문법 및 활용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(40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619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NoSQL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:</a:t>
                      </a:r>
                      <a:r>
                        <a:rPr lang="en-US" altLang="ko-KR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ko-KR" altLang="en-US" sz="12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kern="0" spc="-9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NoSQL</a:t>
                      </a:r>
                      <a:r>
                        <a:rPr lang="ko-KR" altLang="en-US" sz="12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의 기초 환경설정 </a:t>
                      </a:r>
                      <a:r>
                        <a:rPr lang="en-US" altLang="ko-KR" sz="1200" kern="0" spc="-9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Memcached</a:t>
                      </a:r>
                      <a:r>
                        <a:rPr lang="en-US" altLang="ko-KR" sz="12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/ </a:t>
                      </a:r>
                      <a:r>
                        <a:rPr lang="en-US" altLang="ko-KR" sz="1200" kern="0" spc="-9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Redis</a:t>
                      </a:r>
                      <a:r>
                        <a:rPr lang="en-US" altLang="ko-KR" sz="12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/ </a:t>
                      </a:r>
                      <a:r>
                        <a:rPr lang="en-US" altLang="ko-KR" sz="1200" kern="0" spc="-9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MongoDB</a:t>
                      </a:r>
                      <a:r>
                        <a:rPr lang="ko-KR" altLang="en-US" sz="12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의 기초 아파치 </a:t>
                      </a:r>
                      <a:r>
                        <a:rPr lang="ko-KR" altLang="en-US" sz="1200" kern="0" spc="-9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카산드라</a:t>
                      </a:r>
                      <a:r>
                        <a:rPr lang="ko-KR" altLang="en-US" sz="1200" kern="0" spc="-9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,</a:t>
                      </a:r>
                      <a:r>
                        <a:rPr lang="en-US" altLang="ko-KR" sz="1200" kern="0" spc="-1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kern="0" spc="-15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HBase</a:t>
                      </a:r>
                      <a:r>
                        <a:rPr lang="en-US" altLang="ko-KR" sz="1200" kern="0" spc="-1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0" spc="-1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의</a:t>
                      </a:r>
                      <a:r>
                        <a:rPr lang="ko-KR" altLang="en-US" sz="1200" kern="0" spc="-6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기초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RDBMS</a:t>
                      </a:r>
                      <a:r>
                        <a:rPr lang="ko-KR" altLang="en-US" sz="1200" kern="0" spc="-6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와 </a:t>
                      </a:r>
                      <a:r>
                        <a:rPr lang="en-US" altLang="ko-KR" sz="120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NoSQL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0" spc="-6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연동 </a:t>
                      </a:r>
                      <a:endParaRPr lang="ko-KR" altLang="en-US" sz="1200" kern="0" spc="-6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(40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619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Node.js</a:t>
                      </a:r>
                      <a:r>
                        <a:rPr lang="ko-KR" altLang="en-US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: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Node.js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기초문법 및 개념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비동기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네트워크 애플리케이션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,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ko-KR" altLang="en-US" sz="1200" kern="0" spc="-6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관계형</a:t>
                      </a:r>
                      <a:r>
                        <a:rPr lang="ko-KR" altLang="en-US" sz="1200" kern="0" spc="-6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데이터베이스 </a:t>
                      </a:r>
                      <a:r>
                        <a:rPr lang="en-US" altLang="ko-KR" sz="1200" kern="0" spc="-6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Express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프레임워크</a:t>
                      </a:r>
                      <a:r>
                        <a:rPr lang="ko-KR" altLang="en-US" sz="1200" kern="0" spc="-6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(40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60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Servlet Script</a:t>
                      </a:r>
                      <a:r>
                        <a:rPr lang="en-US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: </a:t>
                      </a:r>
                      <a:r>
                        <a:rPr 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JSP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개발 환경 설정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JSP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기본 문법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회원 </a:t>
                      </a:r>
                      <a:r>
                        <a:rPr 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Application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제작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자료실 제작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,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메일 </a:t>
                      </a:r>
                      <a:r>
                        <a:rPr 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Application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제작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Application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배포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(80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6029">
                <a:tc>
                  <a:txBody>
                    <a:bodyPr/>
                    <a:lstStyle/>
                    <a:p>
                      <a:pPr marL="152400" marR="0" indent="-15240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Ajax, </a:t>
                      </a:r>
                      <a:r>
                        <a:rPr lang="en-US" altLang="ko-KR" sz="12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jQuery</a:t>
                      </a:r>
                      <a:r>
                        <a:rPr lang="ko-KR" altLang="en-US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: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Ajax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원리 및 요청 처리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Ajax &amp; JAVA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연동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JSON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활용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en-US" altLang="ko-KR" sz="1200" kern="0" spc="-10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jQuery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설치 및 활용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(40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602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Spring Framework</a:t>
                      </a:r>
                      <a:r>
                        <a:rPr lang="ko-KR" altLang="en-US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: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Spring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개발 환경 설정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의존 주입 개념 및 실습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,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Spring MVC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원리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Annotation , AOP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의 이해 </a:t>
                      </a:r>
                      <a:r>
                        <a:rPr lang="en-US" altLang="ko-KR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Spring </a:t>
                      </a:r>
                      <a:r>
                        <a:rPr lang="ko-KR" altLang="en-US" sz="1200" kern="0" spc="-1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자료실 제작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(80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5619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빅데이터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환경구축</a:t>
                      </a:r>
                      <a:r>
                        <a:rPr lang="ko-KR" altLang="en-US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: </a:t>
                      </a:r>
                      <a:r>
                        <a:rPr lang="ko-KR" altLang="en-US" sz="1200" kern="0" spc="-13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하둡의</a:t>
                      </a:r>
                      <a:r>
                        <a:rPr lang="ko-KR" altLang="en-US" sz="1200" kern="0" spc="-1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개요와 분산 파일 시스템</a:t>
                      </a:r>
                      <a:r>
                        <a:rPr lang="en-US" altLang="ko-KR" sz="1200" kern="0" spc="-1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en-US" altLang="ko-KR" sz="1200" kern="0" spc="-13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MapReduce</a:t>
                      </a:r>
                      <a:r>
                        <a:rPr lang="en-US" altLang="ko-KR" sz="1200" kern="0" spc="-1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0" spc="-1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프로그래밍 </a:t>
                      </a:r>
                      <a:r>
                        <a:rPr lang="en-US" altLang="ko-KR" sz="1200" kern="0" spc="-1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-13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하둡</a:t>
                      </a:r>
                      <a:r>
                        <a:rPr lang="ko-KR" altLang="en-US" sz="1200" kern="0" spc="-1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플랫폼 생태계구축 실습</a:t>
                      </a:r>
                      <a:r>
                        <a:rPr lang="en-US" altLang="ko-KR" sz="1200" kern="0" spc="-1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-13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데이터수집 기술 이해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(40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094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빅데이터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분석</a:t>
                      </a:r>
                      <a:r>
                        <a:rPr lang="ko-KR" altLang="en-US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:</a:t>
                      </a:r>
                      <a:r>
                        <a:rPr lang="en-US" altLang="ko-KR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R </a:t>
                      </a:r>
                      <a:r>
                        <a:rPr lang="ko-KR" altLang="en-US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프로그래밍 기초 </a:t>
                      </a:r>
                      <a:r>
                        <a:rPr lang="en-US" altLang="ko-KR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R </a:t>
                      </a:r>
                      <a:r>
                        <a:rPr lang="ko-KR" altLang="en-US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프로그래밍을 활용한 </a:t>
                      </a:r>
                      <a:r>
                        <a:rPr lang="ko-KR" altLang="en-US" sz="1200" kern="0" spc="-5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빅데이터</a:t>
                      </a:r>
                      <a:r>
                        <a:rPr lang="ko-KR" altLang="en-US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분석</a:t>
                      </a:r>
                      <a:r>
                        <a:rPr lang="en-US" altLang="ko-KR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리스트와 프레임 </a:t>
                      </a:r>
                      <a:r>
                        <a:rPr lang="en-US" altLang="ko-KR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통계학을 활용한 기초 데이터 분석</a:t>
                      </a:r>
                      <a:r>
                        <a:rPr lang="en-US" altLang="ko-KR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연동 및 결합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(80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8094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빅데이터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관리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:</a:t>
                      </a:r>
                      <a:r>
                        <a:rPr lang="en-US" altLang="ko-KR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고딕"/>
                        </a:rPr>
                        <a:t> R</a:t>
                      </a:r>
                      <a:r>
                        <a:rPr lang="ko-KR" altLang="en-US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고딕"/>
                        </a:rPr>
                        <a:t>을 활용한 텍스트 </a:t>
                      </a:r>
                      <a:r>
                        <a:rPr lang="ko-KR" altLang="en-US" sz="1200" kern="0" spc="-5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고딕"/>
                        </a:rPr>
                        <a:t>마이닝</a:t>
                      </a:r>
                      <a:r>
                        <a:rPr lang="en-US" altLang="ko-KR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고딕"/>
                        </a:rPr>
                        <a:t>, R</a:t>
                      </a:r>
                      <a:r>
                        <a:rPr lang="ko-KR" altLang="en-US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고딕"/>
                        </a:rPr>
                        <a:t>을 활용한 통계 분석 심화 </a:t>
                      </a:r>
                      <a:r>
                        <a:rPr lang="en-US" altLang="ko-KR" sz="1200" kern="0" spc="-5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고딕"/>
                        </a:rPr>
                        <a:t>,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머신러닝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휴먼명조"/>
                        </a:rPr>
                        <a:t> 이해 및 활용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(80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7103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프로젝트 실습</a:t>
                      </a:r>
                      <a:r>
                        <a:rPr lang="ko-KR" altLang="en-US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 </a:t>
                      </a:r>
                      <a:r>
                        <a:rPr lang="en-US" altLang="ko-KR" sz="1200" b="0" kern="0" spc="0" baseline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+mn-ea"/>
                        </a:rPr>
                        <a:t>: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개인별 및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팀별로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 구성하여 실습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주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(120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시간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1690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정보처리 산업기사 평가 실시 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: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단원별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내부 평가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(50%) +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과정 종료 후 외부 평가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(50%):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총점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60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점 이상 시 정보처리산업기사 취득 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모든 평가는 자체 교육센터 내에서 실시함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10022" marR="10022" marT="10022" marB="1002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ChangeArrowheads="1"/>
          </p:cNvSpPr>
          <p:nvPr/>
        </p:nvSpPr>
        <p:spPr bwMode="auto">
          <a:xfrm>
            <a:off x="9652576" y="6765925"/>
            <a:ext cx="668773" cy="6155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latinLnBrk="1" hangingPunct="1"/>
            <a:r>
              <a:rPr lang="en-US" altLang="ko-KR" sz="3400" dirty="0">
                <a:solidFill>
                  <a:srgbClr val="16408C"/>
                </a:solidFill>
                <a:latin typeface="Arial" pitchFamily="34" charset="0"/>
                <a:ea typeface="돋움" pitchFamily="50" charset="-127"/>
                <a:cs typeface="Arial" pitchFamily="34" charset="0"/>
              </a:rPr>
              <a:t>03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377825" y="396875"/>
          <a:ext cx="9361488" cy="1987736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18722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891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1517">
                <a:tc>
                  <a:txBody>
                    <a:bodyPr/>
                    <a:lstStyle/>
                    <a:p>
                      <a:pPr marL="0" indent="0" algn="ctr" defTabSz="685800" rtl="0" eaLnBrk="1" fontAlgn="ctr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회  사  명</a:t>
                      </a:r>
                    </a:p>
                  </a:txBody>
                  <a:tcPr marL="8792" marR="8792" marT="952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685800" rtl="0" eaLnBrk="1" fontAlgn="ctr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주</a:t>
                      </a: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)  </a:t>
                      </a:r>
                      <a:r>
                        <a:rPr lang="ko-KR" altLang="en-US" sz="1400" b="1" kern="1200" spc="-8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에스엘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 정보    </a:t>
                      </a: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( </a:t>
                      </a:r>
                      <a:r>
                        <a:rPr lang="ko-KR" altLang="en-US" sz="1400" b="1" kern="1200" spc="-8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에스엘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 아카데미 학원 </a:t>
                      </a: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)</a:t>
                      </a:r>
                      <a:endParaRPr lang="ko-KR" altLang="en-US" sz="1400" b="1" kern="1200" spc="-8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 panose="020D0304000000000000" pitchFamily="50" charset="-127"/>
                        <a:ea typeface="나눔고딕" panose="020D0304000000000000" pitchFamily="50" charset="-127"/>
                        <a:cs typeface="+mn-cs"/>
                      </a:endParaRPr>
                    </a:p>
                  </a:txBody>
                  <a:tcPr marL="8792" marR="8792" marT="9522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1517">
                <a:tc>
                  <a:txBody>
                    <a:bodyPr/>
                    <a:lstStyle/>
                    <a:p>
                      <a:pPr marL="0" indent="0" algn="ctr" defTabSz="685800" rtl="0" eaLnBrk="1" fontAlgn="ctr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대 표 이 사</a:t>
                      </a:r>
                    </a:p>
                  </a:txBody>
                  <a:tcPr marL="8792" marR="8792" marT="952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685800" rtl="0" eaLnBrk="1" fontAlgn="ctr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박 정 </a:t>
                      </a:r>
                      <a:r>
                        <a:rPr lang="ko-KR" altLang="en-US" sz="1400" b="1" kern="1200" spc="-8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택</a:t>
                      </a:r>
                      <a:endParaRPr lang="ko-KR" altLang="en-US" sz="1400" b="1" kern="1200" spc="-8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 panose="020D0304000000000000" pitchFamily="50" charset="-127"/>
                        <a:ea typeface="나눔고딕" panose="020D0304000000000000" pitchFamily="50" charset="-127"/>
                        <a:cs typeface="+mn-cs"/>
                      </a:endParaRPr>
                    </a:p>
                  </a:txBody>
                  <a:tcPr marL="8792" marR="8792" marT="9522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1517">
                <a:tc>
                  <a:txBody>
                    <a:bodyPr/>
                    <a:lstStyle/>
                    <a:p>
                      <a:pPr marL="0" indent="0" algn="ctr" defTabSz="685800" rtl="0" eaLnBrk="1" fontAlgn="ctr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설  </a:t>
                      </a:r>
                      <a:r>
                        <a:rPr lang="ko-KR" altLang="en-US" sz="1400" b="1" kern="1200" spc="-8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립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  일</a:t>
                      </a:r>
                    </a:p>
                  </a:txBody>
                  <a:tcPr marL="8792" marR="8792" marT="952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685800" rtl="0" eaLnBrk="1" fontAlgn="ctr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2015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년 </a:t>
                      </a: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12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월 </a:t>
                      </a: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9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일</a:t>
                      </a:r>
                      <a:endParaRPr lang="en-US" altLang="ko-KR" sz="1400" b="1" kern="1200" spc="-8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 panose="020D0304000000000000" pitchFamily="50" charset="-127"/>
                        <a:ea typeface="나눔고딕" panose="020D0304000000000000" pitchFamily="50" charset="-127"/>
                        <a:cs typeface="+mn-cs"/>
                      </a:endParaRPr>
                    </a:p>
                  </a:txBody>
                  <a:tcPr marL="8792" marR="8792" marT="9522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567">
                <a:tc>
                  <a:txBody>
                    <a:bodyPr/>
                    <a:lstStyle/>
                    <a:p>
                      <a:pPr marL="0" indent="0" algn="ctr" defTabSz="685800" rtl="0" eaLnBrk="1" fontAlgn="ctr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직  원 수</a:t>
                      </a:r>
                    </a:p>
                  </a:txBody>
                  <a:tcPr marL="8792" marR="8792" marT="952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685800" rtl="0" eaLnBrk="1" fontAlgn="ctr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12 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명</a:t>
                      </a:r>
                      <a:endParaRPr lang="en-US" altLang="ko-KR" sz="1400" b="1" kern="1200" spc="-8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 panose="020D0304000000000000" pitchFamily="50" charset="-127"/>
                        <a:ea typeface="나눔고딕" panose="020D0304000000000000" pitchFamily="50" charset="-127"/>
                        <a:cs typeface="+mn-cs"/>
                      </a:endParaRPr>
                    </a:p>
                  </a:txBody>
                  <a:tcPr marL="8792" marR="8792" marT="9522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marL="0" indent="0" algn="ctr" defTabSz="685800" rtl="0" eaLnBrk="1" fontAlgn="ctr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사 업 내 용</a:t>
                      </a:r>
                      <a:endParaRPr lang="en-US" sz="1400" b="1" kern="1200" spc="-8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 panose="020D0304000000000000" pitchFamily="50" charset="-127"/>
                        <a:ea typeface="나눔고딕" panose="020D0304000000000000" pitchFamily="50" charset="-127"/>
                        <a:cs typeface="+mn-cs"/>
                      </a:endParaRPr>
                    </a:p>
                  </a:txBody>
                  <a:tcPr marL="8792" marR="8792" marT="952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685800" rtl="0" eaLnBrk="1" fontAlgn="t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IT 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교육센터</a:t>
                      </a: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,IT 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솔루션 개발 </a:t>
                      </a: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전문 취업 </a:t>
                      </a:r>
                      <a:r>
                        <a:rPr lang="ko-KR" altLang="en-US" sz="1400" b="1" kern="1200" spc="-8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포털사이트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 운영</a:t>
                      </a:r>
                      <a:endParaRPr lang="en-US" altLang="ko-KR" sz="1400" b="1" kern="1200" spc="-8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 panose="020D0304000000000000" pitchFamily="50" charset="-127"/>
                        <a:ea typeface="나눔고딕" panose="020D0304000000000000" pitchFamily="50" charset="-127"/>
                        <a:cs typeface="+mn-cs"/>
                      </a:endParaRPr>
                    </a:p>
                    <a:p>
                      <a:pPr marL="0" indent="0" algn="ctr" defTabSz="685800" rtl="0" eaLnBrk="1" fontAlgn="t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en-US" altLang="ko-KR" sz="1400" b="1" kern="1200" spc="-80" dirty="0">
                          <a:solidFill>
                            <a:srgbClr val="FF0000"/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취업경력개발 교육 서비스</a:t>
                      </a: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취업특강 및 세미나 운영 </a:t>
                      </a: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외부 위탁교육사업</a:t>
                      </a:r>
                    </a:p>
                  </a:txBody>
                  <a:tcPr marL="8792" marR="8792" marT="9522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2832">
                <a:tc>
                  <a:txBody>
                    <a:bodyPr/>
                    <a:lstStyle/>
                    <a:p>
                      <a:pPr marL="0" indent="0" algn="l" defTabSz="685800" rtl="0" eaLnBrk="1" fontAlgn="ctr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         사 업 장</a:t>
                      </a:r>
                      <a:r>
                        <a:rPr lang="en-US" altLang="ko-KR" sz="1400" b="1" kern="1200" spc="-8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  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소 재 지</a:t>
                      </a:r>
                    </a:p>
                  </a:txBody>
                  <a:tcPr marL="8792" marR="8792" marT="952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685800" rtl="0" eaLnBrk="1" fontAlgn="ctr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서울시 금천구 가산동 </a:t>
                      </a: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345-30</a:t>
                      </a:r>
                      <a:r>
                        <a:rPr lang="en-US" altLang="ko-KR" sz="1400" b="1" kern="1200" spc="-8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  </a:t>
                      </a:r>
                      <a:r>
                        <a:rPr lang="ko-KR" altLang="en-US" sz="1400" b="1" kern="1200" spc="-80" baseline="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남성프라자</a:t>
                      </a:r>
                      <a:r>
                        <a:rPr lang="ko-KR" altLang="en-US" sz="1400" b="1" kern="1200" spc="-8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400" b="1" kern="1200" spc="-8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1007</a:t>
                      </a:r>
                      <a:r>
                        <a:rPr lang="ko-KR" altLang="en-US" sz="1400" b="1" kern="1200" spc="-8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호</a:t>
                      </a:r>
                      <a:endParaRPr lang="ko-KR" altLang="en-US" sz="1400" b="1" kern="1200" spc="-8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 panose="020D0304000000000000" pitchFamily="50" charset="-127"/>
                        <a:ea typeface="나눔고딕" panose="020D0304000000000000" pitchFamily="50" charset="-127"/>
                        <a:cs typeface="+mn-cs"/>
                      </a:endParaRPr>
                    </a:p>
                  </a:txBody>
                  <a:tcPr marL="8792" marR="8792" marT="9522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1517">
                <a:tc>
                  <a:txBody>
                    <a:bodyPr/>
                    <a:lstStyle/>
                    <a:p>
                      <a:pPr marL="0" indent="0" algn="ctr" defTabSz="685800" rtl="0" eaLnBrk="1" fontAlgn="ctr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홈 </a:t>
                      </a:r>
                      <a:r>
                        <a:rPr lang="ko-KR" altLang="en-US" sz="1400" b="1" kern="1200" spc="-8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페</a:t>
                      </a:r>
                      <a:r>
                        <a:rPr lang="ko-KR" altLang="en-US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 이 지</a:t>
                      </a:r>
                    </a:p>
                  </a:txBody>
                  <a:tcPr marL="8792" marR="8792" marT="9522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ctr" latinLnBrk="0" hangingPunct="1">
                        <a:lnSpc>
                          <a:spcPct val="9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1" kern="1200" spc="-8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304000000000000" pitchFamily="50" charset="-127"/>
                          <a:ea typeface="나눔고딕" panose="020D0304000000000000" pitchFamily="50" charset="-127"/>
                          <a:cs typeface="+mn-cs"/>
                        </a:rPr>
                        <a:t>www.slinfo.kr</a:t>
                      </a:r>
                    </a:p>
                  </a:txBody>
                  <a:tcPr marL="8792" marR="8792" marT="9522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모서리가 둥근 직사각형 7"/>
          <p:cNvSpPr/>
          <p:nvPr/>
        </p:nvSpPr>
        <p:spPr>
          <a:xfrm>
            <a:off x="241300" y="2555875"/>
            <a:ext cx="9432925" cy="3744913"/>
          </a:xfrm>
          <a:prstGeom prst="roundRect">
            <a:avLst>
              <a:gd name="adj" fmla="val 2218"/>
            </a:avLst>
          </a:prstGeom>
          <a:noFill/>
          <a:ln w="19050">
            <a:solidFill>
              <a:srgbClr val="3399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endParaRPr lang="ko-KR" altLang="en-US" dirty="0"/>
          </a:p>
        </p:txBody>
      </p:sp>
      <p:sp>
        <p:nvSpPr>
          <p:cNvPr id="7" name="TextBox 17"/>
          <p:cNvSpPr txBox="1"/>
          <p:nvPr/>
        </p:nvSpPr>
        <p:spPr>
          <a:xfrm>
            <a:off x="416496" y="2555026"/>
            <a:ext cx="88569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j-ea"/>
              </a:rPr>
              <a:t>   ▶ </a:t>
            </a:r>
            <a:r>
              <a:rPr lang="ko-KR" altLang="en-US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주요사업실적</a:t>
            </a:r>
            <a:endParaRPr lang="en-US" altLang="ko-KR" sz="1400" b="1" dirty="0">
              <a:solidFill>
                <a:schemeClr val="tx2">
                  <a:lumMod val="60000"/>
                  <a:lumOff val="4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0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16 ~18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ko-KR" altLang="en-US" sz="1400" b="1" dirty="0" err="1">
                <a:latin typeface="맑은 고딕" pitchFamily="50" charset="-127"/>
                <a:ea typeface="맑은 고딕" pitchFamily="50" charset="-127"/>
              </a:rPr>
              <a:t>미래창조과학부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 이공계전문기술연수사업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교육기관 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180000">
              <a:lnSpc>
                <a:spcPct val="150000"/>
              </a:lnSpc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빅데이터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전문가 양성과정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: 30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명 교육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( 22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명 취업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취업률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73%)</a:t>
            </a:r>
            <a:endParaRPr lang="en-US" altLang="ko-KR" sz="1400" b="1" dirty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0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2017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년 고용노동부 국가기간전략사업 노동부 공인 교육센터 선정</a:t>
            </a:r>
            <a:endParaRPr lang="en-US" altLang="ko-KR" sz="1400" b="1" dirty="0">
              <a:latin typeface="맑은 고딕" pitchFamily="50" charset="-127"/>
              <a:ea typeface="맑은 고딕" pitchFamily="50" charset="-127"/>
            </a:endParaRPr>
          </a:p>
          <a:p>
            <a:pPr marL="180000">
              <a:lnSpc>
                <a:spcPct val="150000"/>
              </a:lnSpc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정보보안전문가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빅데이터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개발자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알고리즘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SW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개발자 과정 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pPr marL="180000"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  - 17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ko-KR" altLang="en-US" sz="1400" b="1" dirty="0" err="1">
                <a:latin typeface="맑은 고딕" pitchFamily="50" charset="-127"/>
                <a:ea typeface="맑은 고딕" pitchFamily="50" charset="-127"/>
              </a:rPr>
              <a:t>미래창조과학부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 이공계전문기술연수사업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교육기관 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주관기관 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한국기업 혁신진흥원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80000">
              <a:lnSpc>
                <a:spcPct val="150000"/>
              </a:lnSpc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-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빅데이터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전문가 양성과정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: 100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명 교육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현재까지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66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명 취업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취업 </a:t>
            </a:r>
            <a:r>
              <a:rPr lang="ko-KR" altLang="en-US" sz="1400" dirty="0" err="1">
                <a:latin typeface="맑은 고딕" pitchFamily="50" charset="-127"/>
                <a:ea typeface="맑은 고딕" pitchFamily="50" charset="-127"/>
              </a:rPr>
              <a:t>진행중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46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블록체인을 활용한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SW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개발자 양성과정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서울시 서울산업진흥원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 marL="18000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지역맞춤형 일자리 창출사업 </a:t>
            </a:r>
            <a:endParaRPr lang="en-US" altLang="ko-KR" sz="1400" b="1" dirty="0">
              <a:latin typeface="맑은 고딕" pitchFamily="50" charset="-127"/>
              <a:ea typeface="맑은 고딕" pitchFamily="50" charset="-127"/>
            </a:endParaRPr>
          </a:p>
          <a:p>
            <a:pPr marL="465750" indent="-285750">
              <a:lnSpc>
                <a:spcPct val="150000"/>
              </a:lnSpc>
              <a:buFontTx/>
              <a:buChar char="-"/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2016~2017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년 서울시 중구청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‘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공공데이터를 활용한 프로젝트 과정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’  20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명 교육 </a:t>
            </a:r>
            <a:endParaRPr lang="en-US" altLang="ko-KR" sz="1400" dirty="0">
              <a:latin typeface="맑은 고딕" pitchFamily="50" charset="-127"/>
              <a:ea typeface="맑은 고딕" pitchFamily="50" charset="-127"/>
            </a:endParaRPr>
          </a:p>
          <a:p>
            <a:pPr marL="180000">
              <a:lnSpc>
                <a:spcPct val="150000"/>
              </a:lnSpc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(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주관기관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한국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IT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전문가협회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평균취업률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83%, A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등급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180000">
              <a:lnSpc>
                <a:spcPct val="150000"/>
              </a:lnSpc>
            </a:pP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    </a:t>
            </a:r>
            <a:endParaRPr lang="en-US" altLang="ko-KR" sz="1400" b="1" dirty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ChangeArrowheads="1"/>
          </p:cNvSpPr>
          <p:nvPr/>
        </p:nvSpPr>
        <p:spPr bwMode="auto">
          <a:xfrm>
            <a:off x="9652576" y="6765925"/>
            <a:ext cx="668773" cy="6155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latinLnBrk="1" hangingPunct="1"/>
            <a:r>
              <a:rPr lang="en-US" altLang="ko-KR" sz="3400" dirty="0">
                <a:solidFill>
                  <a:srgbClr val="16408C"/>
                </a:solidFill>
                <a:latin typeface="Arial" pitchFamily="34" charset="0"/>
                <a:ea typeface="돋움" pitchFamily="50" charset="-127"/>
                <a:cs typeface="Arial" pitchFamily="34" charset="0"/>
              </a:rPr>
              <a:t>04</a:t>
            </a:r>
          </a:p>
        </p:txBody>
      </p:sp>
      <p:grpSp>
        <p:nvGrpSpPr>
          <p:cNvPr id="13" name="Group 31"/>
          <p:cNvGrpSpPr/>
          <p:nvPr/>
        </p:nvGrpSpPr>
        <p:grpSpPr>
          <a:xfrm>
            <a:off x="3454664" y="2956024"/>
            <a:ext cx="2687554" cy="2687554"/>
            <a:chOff x="4737266" y="2292946"/>
            <a:chExt cx="2661748" cy="2661748"/>
          </a:xfrm>
          <a:solidFill>
            <a:srgbClr val="00B050"/>
          </a:solidFill>
        </p:grpSpPr>
        <p:sp>
          <p:nvSpPr>
            <p:cNvPr id="14" name="Block Arc 2"/>
            <p:cNvSpPr/>
            <p:nvPr/>
          </p:nvSpPr>
          <p:spPr>
            <a:xfrm>
              <a:off x="4737266" y="2292946"/>
              <a:ext cx="2661748" cy="2661748"/>
            </a:xfrm>
            <a:prstGeom prst="blockArc">
              <a:avLst>
                <a:gd name="adj1" fmla="val 12600000"/>
                <a:gd name="adj2" fmla="val 16200000"/>
                <a:gd name="adj3" fmla="val 4508"/>
              </a:avLst>
            </a:prstGeom>
            <a:grpFill/>
            <a:ln>
              <a:solidFill>
                <a:srgbClr val="00B050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Block Arc 6"/>
            <p:cNvSpPr/>
            <p:nvPr/>
          </p:nvSpPr>
          <p:spPr>
            <a:xfrm>
              <a:off x="4737266" y="2292946"/>
              <a:ext cx="2661748" cy="2661748"/>
            </a:xfrm>
            <a:prstGeom prst="blockArc">
              <a:avLst>
                <a:gd name="adj1" fmla="val 9000000"/>
                <a:gd name="adj2" fmla="val 12600000"/>
                <a:gd name="adj3" fmla="val 4508"/>
              </a:avLst>
            </a:prstGeom>
            <a:grpFill/>
            <a:ln>
              <a:solidFill>
                <a:srgbClr val="00B050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Block Arc 7"/>
            <p:cNvSpPr/>
            <p:nvPr/>
          </p:nvSpPr>
          <p:spPr>
            <a:xfrm>
              <a:off x="4737266" y="2292946"/>
              <a:ext cx="2661748" cy="2661748"/>
            </a:xfrm>
            <a:prstGeom prst="blockArc">
              <a:avLst>
                <a:gd name="adj1" fmla="val 5400000"/>
                <a:gd name="adj2" fmla="val 9000000"/>
                <a:gd name="adj3" fmla="val 4508"/>
              </a:avLst>
            </a:prstGeom>
            <a:grpFill/>
            <a:ln>
              <a:solidFill>
                <a:srgbClr val="00B050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Block Arc 8"/>
            <p:cNvSpPr/>
            <p:nvPr/>
          </p:nvSpPr>
          <p:spPr>
            <a:xfrm>
              <a:off x="4737266" y="2292946"/>
              <a:ext cx="2661748" cy="2661748"/>
            </a:xfrm>
            <a:prstGeom prst="blockArc">
              <a:avLst>
                <a:gd name="adj1" fmla="val 1800000"/>
                <a:gd name="adj2" fmla="val 5400000"/>
                <a:gd name="adj3" fmla="val 4508"/>
              </a:avLst>
            </a:prstGeom>
            <a:grpFill/>
            <a:ln>
              <a:solidFill>
                <a:srgbClr val="00B050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Block Arc 9"/>
            <p:cNvSpPr/>
            <p:nvPr/>
          </p:nvSpPr>
          <p:spPr>
            <a:xfrm>
              <a:off x="4737266" y="2292946"/>
              <a:ext cx="2661748" cy="2661748"/>
            </a:xfrm>
            <a:prstGeom prst="blockArc">
              <a:avLst>
                <a:gd name="adj1" fmla="val 19800000"/>
                <a:gd name="adj2" fmla="val 1800000"/>
                <a:gd name="adj3" fmla="val 4508"/>
              </a:avLst>
            </a:prstGeom>
            <a:grpFill/>
            <a:ln>
              <a:solidFill>
                <a:srgbClr val="00B050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Block Arc 10"/>
            <p:cNvSpPr/>
            <p:nvPr/>
          </p:nvSpPr>
          <p:spPr>
            <a:xfrm>
              <a:off x="4737266" y="2292946"/>
              <a:ext cx="2661748" cy="2661748"/>
            </a:xfrm>
            <a:prstGeom prst="blockArc">
              <a:avLst>
                <a:gd name="adj1" fmla="val 16200000"/>
                <a:gd name="adj2" fmla="val 19800000"/>
                <a:gd name="adj3" fmla="val 4508"/>
              </a:avLst>
            </a:prstGeom>
            <a:grpFill/>
            <a:ln>
              <a:solidFill>
                <a:srgbClr val="00B050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22" name="Freeform 11"/>
          <p:cNvSpPr/>
          <p:nvPr/>
        </p:nvSpPr>
        <p:spPr>
          <a:xfrm>
            <a:off x="4205288" y="3705225"/>
            <a:ext cx="1201737" cy="1203325"/>
          </a:xfrm>
          <a:custGeom>
            <a:avLst/>
            <a:gdLst>
              <a:gd name="connsiteX0" fmla="*/ 0 w 1190327"/>
              <a:gd name="connsiteY0" fmla="*/ 595164 h 1190327"/>
              <a:gd name="connsiteX1" fmla="*/ 595164 w 1190327"/>
              <a:gd name="connsiteY1" fmla="*/ 0 h 1190327"/>
              <a:gd name="connsiteX2" fmla="*/ 1190328 w 1190327"/>
              <a:gd name="connsiteY2" fmla="*/ 595164 h 1190327"/>
              <a:gd name="connsiteX3" fmla="*/ 595164 w 1190327"/>
              <a:gd name="connsiteY3" fmla="*/ 1190328 h 1190327"/>
              <a:gd name="connsiteX4" fmla="*/ 0 w 1190327"/>
              <a:gd name="connsiteY4" fmla="*/ 595164 h 1190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90327" h="1190327">
                <a:moveTo>
                  <a:pt x="0" y="595164"/>
                </a:moveTo>
                <a:cubicBezTo>
                  <a:pt x="0" y="266464"/>
                  <a:pt x="266464" y="0"/>
                  <a:pt x="595164" y="0"/>
                </a:cubicBezTo>
                <a:cubicBezTo>
                  <a:pt x="923864" y="0"/>
                  <a:pt x="1190328" y="266464"/>
                  <a:pt x="1190328" y="595164"/>
                </a:cubicBezTo>
                <a:cubicBezTo>
                  <a:pt x="1190328" y="923864"/>
                  <a:pt x="923864" y="1190328"/>
                  <a:pt x="595164" y="1190328"/>
                </a:cubicBezTo>
                <a:cubicBezTo>
                  <a:pt x="266464" y="1190328"/>
                  <a:pt x="0" y="923864"/>
                  <a:pt x="0" y="595164"/>
                </a:cubicBezTo>
                <a:close/>
              </a:path>
            </a:pathLst>
          </a:custGeom>
          <a:solidFill>
            <a:srgbClr val="4B5554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74319" tIns="174319" rIns="174319" bIns="174319" spcCol="1270" anchor="ctr"/>
          <a:lstStyle/>
          <a:p>
            <a:pPr algn="ctr" defTabSz="889000" eaLnBrk="1" latinLnBrk="1" hangingPunct="1">
              <a:spcAft>
                <a:spcPts val="0"/>
              </a:spcAft>
              <a:defRPr/>
            </a:pPr>
            <a:r>
              <a:rPr lang="en-US" dirty="0">
                <a:latin typeface="나눔고딕" panose="020D0304000000000000" pitchFamily="50" charset="-127"/>
                <a:ea typeface="나눔고딕" panose="020D0304000000000000" pitchFamily="50" charset="-127"/>
              </a:rPr>
              <a:t>CORE</a:t>
            </a:r>
          </a:p>
          <a:p>
            <a:pPr algn="ctr" defTabSz="889000" eaLnBrk="1" latinLnBrk="1" hangingPunct="1">
              <a:spcAft>
                <a:spcPts val="0"/>
              </a:spcAft>
              <a:defRPr/>
            </a:pPr>
            <a:r>
              <a:rPr lang="en-US" dirty="0">
                <a:latin typeface="나눔고딕" panose="020D0304000000000000" pitchFamily="50" charset="-127"/>
                <a:ea typeface="나눔고딕" panose="020D0304000000000000" pitchFamily="50" charset="-127"/>
              </a:rPr>
              <a:t>VALUE</a:t>
            </a:r>
          </a:p>
        </p:txBody>
      </p:sp>
      <p:sp>
        <p:nvSpPr>
          <p:cNvPr id="23" name="Freeform 17"/>
          <p:cNvSpPr/>
          <p:nvPr/>
        </p:nvSpPr>
        <p:spPr>
          <a:xfrm>
            <a:off x="5473700" y="3219450"/>
            <a:ext cx="841375" cy="841375"/>
          </a:xfrm>
          <a:custGeom>
            <a:avLst/>
            <a:gdLst>
              <a:gd name="connsiteX0" fmla="*/ 0 w 833228"/>
              <a:gd name="connsiteY0" fmla="*/ 416614 h 833228"/>
              <a:gd name="connsiteX1" fmla="*/ 416614 w 833228"/>
              <a:gd name="connsiteY1" fmla="*/ 0 h 833228"/>
              <a:gd name="connsiteX2" fmla="*/ 833228 w 833228"/>
              <a:gd name="connsiteY2" fmla="*/ 416614 h 833228"/>
              <a:gd name="connsiteX3" fmla="*/ 416614 w 833228"/>
              <a:gd name="connsiteY3" fmla="*/ 833228 h 833228"/>
              <a:gd name="connsiteX4" fmla="*/ 0 w 833228"/>
              <a:gd name="connsiteY4" fmla="*/ 416614 h 833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3228" h="833228">
                <a:moveTo>
                  <a:pt x="0" y="416614"/>
                </a:moveTo>
                <a:cubicBezTo>
                  <a:pt x="0" y="186524"/>
                  <a:pt x="186524" y="0"/>
                  <a:pt x="416614" y="0"/>
                </a:cubicBezTo>
                <a:cubicBezTo>
                  <a:pt x="646704" y="0"/>
                  <a:pt x="833228" y="186524"/>
                  <a:pt x="833228" y="416614"/>
                </a:cubicBezTo>
                <a:cubicBezTo>
                  <a:pt x="833228" y="646704"/>
                  <a:pt x="646704" y="833228"/>
                  <a:pt x="416614" y="833228"/>
                </a:cubicBezTo>
                <a:cubicBezTo>
                  <a:pt x="186524" y="833228"/>
                  <a:pt x="0" y="646704"/>
                  <a:pt x="0" y="416614"/>
                </a:cubicBezTo>
                <a:close/>
              </a:path>
            </a:pathLst>
          </a:custGeom>
          <a:solidFill>
            <a:srgbClr val="A5DDE8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52503" tIns="152503" rIns="152503" bIns="152503" spcCol="1270" anchor="ctr"/>
          <a:lstStyle/>
          <a:p>
            <a:pPr algn="ctr" defTabSz="1066800" eaLnBrk="1" latin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2400" dirty="0">
              <a:latin typeface="나눔고딕" panose="020D0304000000000000" pitchFamily="50" charset="-127"/>
              <a:ea typeface="나눔고딕" panose="020D0304000000000000" pitchFamily="50" charset="-127"/>
            </a:endParaRPr>
          </a:p>
        </p:txBody>
      </p:sp>
      <p:sp>
        <p:nvSpPr>
          <p:cNvPr id="24" name="Freeform 18"/>
          <p:cNvSpPr/>
          <p:nvPr/>
        </p:nvSpPr>
        <p:spPr>
          <a:xfrm>
            <a:off x="5473700" y="4565650"/>
            <a:ext cx="841375" cy="841375"/>
          </a:xfrm>
          <a:custGeom>
            <a:avLst/>
            <a:gdLst>
              <a:gd name="connsiteX0" fmla="*/ 0 w 833228"/>
              <a:gd name="connsiteY0" fmla="*/ 416614 h 833228"/>
              <a:gd name="connsiteX1" fmla="*/ 416614 w 833228"/>
              <a:gd name="connsiteY1" fmla="*/ 0 h 833228"/>
              <a:gd name="connsiteX2" fmla="*/ 833228 w 833228"/>
              <a:gd name="connsiteY2" fmla="*/ 416614 h 833228"/>
              <a:gd name="connsiteX3" fmla="*/ 416614 w 833228"/>
              <a:gd name="connsiteY3" fmla="*/ 833228 h 833228"/>
              <a:gd name="connsiteX4" fmla="*/ 0 w 833228"/>
              <a:gd name="connsiteY4" fmla="*/ 416614 h 833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3228" h="833228">
                <a:moveTo>
                  <a:pt x="0" y="416614"/>
                </a:moveTo>
                <a:cubicBezTo>
                  <a:pt x="0" y="186524"/>
                  <a:pt x="186524" y="0"/>
                  <a:pt x="416614" y="0"/>
                </a:cubicBezTo>
                <a:cubicBezTo>
                  <a:pt x="646704" y="0"/>
                  <a:pt x="833228" y="186524"/>
                  <a:pt x="833228" y="416614"/>
                </a:cubicBezTo>
                <a:cubicBezTo>
                  <a:pt x="833228" y="646704"/>
                  <a:pt x="646704" y="833228"/>
                  <a:pt x="416614" y="833228"/>
                </a:cubicBezTo>
                <a:cubicBezTo>
                  <a:pt x="186524" y="833228"/>
                  <a:pt x="0" y="646704"/>
                  <a:pt x="0" y="416614"/>
                </a:cubicBezTo>
                <a:close/>
              </a:path>
            </a:pathLst>
          </a:custGeom>
          <a:solidFill>
            <a:srgbClr val="0D61D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52503" tIns="152503" rIns="152503" bIns="152503" spcCol="1270" anchor="ctr"/>
          <a:lstStyle/>
          <a:p>
            <a:pPr algn="ctr" defTabSz="1066800" eaLnBrk="1" latin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2400" dirty="0">
              <a:latin typeface="나눔고딕" panose="020D0304000000000000" pitchFamily="50" charset="-127"/>
              <a:ea typeface="나눔고딕" panose="020D0304000000000000" pitchFamily="50" charset="-127"/>
            </a:endParaRPr>
          </a:p>
        </p:txBody>
      </p:sp>
      <p:sp>
        <p:nvSpPr>
          <p:cNvPr id="25" name="Freeform 20"/>
          <p:cNvSpPr/>
          <p:nvPr/>
        </p:nvSpPr>
        <p:spPr>
          <a:xfrm>
            <a:off x="3268663" y="4565650"/>
            <a:ext cx="841375" cy="841375"/>
          </a:xfrm>
          <a:custGeom>
            <a:avLst/>
            <a:gdLst>
              <a:gd name="connsiteX0" fmla="*/ 0 w 833228"/>
              <a:gd name="connsiteY0" fmla="*/ 416614 h 833228"/>
              <a:gd name="connsiteX1" fmla="*/ 416614 w 833228"/>
              <a:gd name="connsiteY1" fmla="*/ 0 h 833228"/>
              <a:gd name="connsiteX2" fmla="*/ 833228 w 833228"/>
              <a:gd name="connsiteY2" fmla="*/ 416614 h 833228"/>
              <a:gd name="connsiteX3" fmla="*/ 416614 w 833228"/>
              <a:gd name="connsiteY3" fmla="*/ 833228 h 833228"/>
              <a:gd name="connsiteX4" fmla="*/ 0 w 833228"/>
              <a:gd name="connsiteY4" fmla="*/ 416614 h 833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3228" h="833228">
                <a:moveTo>
                  <a:pt x="0" y="416614"/>
                </a:moveTo>
                <a:cubicBezTo>
                  <a:pt x="0" y="186524"/>
                  <a:pt x="186524" y="0"/>
                  <a:pt x="416614" y="0"/>
                </a:cubicBezTo>
                <a:cubicBezTo>
                  <a:pt x="646704" y="0"/>
                  <a:pt x="833228" y="186524"/>
                  <a:pt x="833228" y="416614"/>
                </a:cubicBezTo>
                <a:cubicBezTo>
                  <a:pt x="833228" y="646704"/>
                  <a:pt x="646704" y="833228"/>
                  <a:pt x="416614" y="833228"/>
                </a:cubicBezTo>
                <a:cubicBezTo>
                  <a:pt x="186524" y="833228"/>
                  <a:pt x="0" y="646704"/>
                  <a:pt x="0" y="416614"/>
                </a:cubicBez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52503" tIns="152503" rIns="152503" bIns="152503" spcCol="1270" anchor="ctr"/>
          <a:lstStyle/>
          <a:p>
            <a:pPr algn="ctr" defTabSz="1066800" eaLnBrk="1" latin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2400" dirty="0">
              <a:latin typeface="나눔고딕" panose="020D0304000000000000" pitchFamily="50" charset="-127"/>
              <a:ea typeface="나눔고딕" panose="020D0304000000000000" pitchFamily="50" charset="-127"/>
            </a:endParaRPr>
          </a:p>
        </p:txBody>
      </p:sp>
      <p:sp>
        <p:nvSpPr>
          <p:cNvPr id="26" name="Freeform 30"/>
          <p:cNvSpPr/>
          <p:nvPr/>
        </p:nvSpPr>
        <p:spPr>
          <a:xfrm>
            <a:off x="3268663" y="3219450"/>
            <a:ext cx="841375" cy="841375"/>
          </a:xfrm>
          <a:custGeom>
            <a:avLst/>
            <a:gdLst>
              <a:gd name="connsiteX0" fmla="*/ 0 w 833228"/>
              <a:gd name="connsiteY0" fmla="*/ 416614 h 833228"/>
              <a:gd name="connsiteX1" fmla="*/ 416614 w 833228"/>
              <a:gd name="connsiteY1" fmla="*/ 0 h 833228"/>
              <a:gd name="connsiteX2" fmla="*/ 833228 w 833228"/>
              <a:gd name="connsiteY2" fmla="*/ 416614 h 833228"/>
              <a:gd name="connsiteX3" fmla="*/ 416614 w 833228"/>
              <a:gd name="connsiteY3" fmla="*/ 833228 h 833228"/>
              <a:gd name="connsiteX4" fmla="*/ 0 w 833228"/>
              <a:gd name="connsiteY4" fmla="*/ 416614 h 833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3228" h="833228">
                <a:moveTo>
                  <a:pt x="0" y="416614"/>
                </a:moveTo>
                <a:cubicBezTo>
                  <a:pt x="0" y="186524"/>
                  <a:pt x="186524" y="0"/>
                  <a:pt x="416614" y="0"/>
                </a:cubicBezTo>
                <a:cubicBezTo>
                  <a:pt x="646704" y="0"/>
                  <a:pt x="833228" y="186524"/>
                  <a:pt x="833228" y="416614"/>
                </a:cubicBezTo>
                <a:cubicBezTo>
                  <a:pt x="833228" y="646704"/>
                  <a:pt x="646704" y="833228"/>
                  <a:pt x="416614" y="833228"/>
                </a:cubicBezTo>
                <a:cubicBezTo>
                  <a:pt x="186524" y="833228"/>
                  <a:pt x="0" y="646704"/>
                  <a:pt x="0" y="416614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52503" tIns="152503" rIns="152503" bIns="152503" spcCol="1270" anchor="ctr"/>
          <a:lstStyle/>
          <a:p>
            <a:pPr algn="ctr" defTabSz="1066800" eaLnBrk="1" latinLnBrk="1" hangingPunct="1">
              <a:lnSpc>
                <a:spcPct val="90000"/>
              </a:lnSpc>
              <a:spcAft>
                <a:spcPct val="35000"/>
              </a:spcAft>
              <a:defRPr/>
            </a:pPr>
            <a:endParaRPr lang="en-US" sz="2400" dirty="0">
              <a:latin typeface="나눔고딕" panose="020D0304000000000000" pitchFamily="50" charset="-127"/>
              <a:ea typeface="나눔고딕" panose="020D0304000000000000" pitchFamily="50" charset="-127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965200" y="3379002"/>
            <a:ext cx="2551113" cy="533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ko-KR" altLang="en-US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교육비 전액 무료 </a:t>
            </a:r>
            <a:r>
              <a:rPr lang="en-US" altLang="ko-KR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(600</a:t>
            </a:r>
            <a:r>
              <a:rPr lang="ko-KR" altLang="en-US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만원 상당</a:t>
            </a:r>
            <a:r>
              <a:rPr lang="en-US" altLang="ko-KR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sz="2000" b="1" spc="-80" dirty="0">
              <a:solidFill>
                <a:prstClr val="black">
                  <a:lumMod val="65000"/>
                  <a:lumOff val="3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10166" y="4770386"/>
            <a:ext cx="3071812" cy="533400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ko-KR" altLang="en-US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교육기간 중 전용 개인 </a:t>
            </a:r>
            <a:endParaRPr lang="en-US" altLang="ko-KR" sz="2000" b="1" spc="-80" dirty="0">
              <a:solidFill>
                <a:prstClr val="black">
                  <a:lumMod val="65000"/>
                  <a:lumOff val="3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ko-KR" altLang="en-US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실습 </a:t>
            </a:r>
            <a:r>
              <a:rPr lang="en-US" altLang="ko-KR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PC  </a:t>
            </a:r>
            <a:r>
              <a:rPr lang="ko-KR" altLang="en-US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제공</a:t>
            </a:r>
            <a:endParaRPr lang="en-US" sz="2000" b="1" spc="-80" dirty="0">
              <a:solidFill>
                <a:prstClr val="black">
                  <a:lumMod val="65000"/>
                  <a:lumOff val="3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4" name="Text Placeholder 32"/>
          <p:cNvSpPr txBox="1">
            <a:spLocks/>
          </p:cNvSpPr>
          <p:nvPr/>
        </p:nvSpPr>
        <p:spPr>
          <a:xfrm>
            <a:off x="6389688" y="3241675"/>
            <a:ext cx="2773362" cy="5349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ko-KR" altLang="en-US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교육수당  </a:t>
            </a:r>
            <a:r>
              <a:rPr lang="en-US" altLang="ko-KR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11</a:t>
            </a:r>
            <a:r>
              <a:rPr lang="ko-KR" altLang="en-US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만원    </a:t>
            </a:r>
            <a:r>
              <a:rPr lang="en-US" altLang="ko-KR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ko-KR" altLang="en-US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매월 지급</a:t>
            </a:r>
            <a:endParaRPr lang="en-US" sz="2000" b="1" spc="-80" dirty="0">
              <a:solidFill>
                <a:prstClr val="black">
                  <a:lumMod val="65000"/>
                  <a:lumOff val="3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6162" name="그룹 25"/>
          <p:cNvGrpSpPr>
            <a:grpSpLocks/>
          </p:cNvGrpSpPr>
          <p:nvPr/>
        </p:nvGrpSpPr>
        <p:grpSpPr bwMode="auto">
          <a:xfrm>
            <a:off x="5664200" y="1000125"/>
            <a:ext cx="3141663" cy="1281113"/>
            <a:chOff x="1282676" y="3966537"/>
            <a:chExt cx="2090499" cy="852646"/>
          </a:xfrm>
        </p:grpSpPr>
        <p:sp>
          <p:nvSpPr>
            <p:cNvPr id="38" name="타원 37"/>
            <p:cNvSpPr/>
            <p:nvPr/>
          </p:nvSpPr>
          <p:spPr>
            <a:xfrm>
              <a:off x="2520708" y="3966537"/>
              <a:ext cx="852467" cy="852646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latinLnBrk="1" hangingPunct="1">
                <a:defRPr/>
              </a:pPr>
              <a:r>
                <a:rPr lang="ko-KR" altLang="en-US" sz="140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업계최고</a:t>
              </a:r>
              <a:endPara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ctr" eaLnBrk="1" latinLnBrk="1" hangingPunct="1">
                <a:defRPr/>
              </a:pPr>
              <a:r>
                <a:rPr lang="ko-KR" altLang="en-US" sz="140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강사진</a:t>
              </a:r>
              <a:endPara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9" name="타원 38"/>
            <p:cNvSpPr/>
            <p:nvPr/>
          </p:nvSpPr>
          <p:spPr>
            <a:xfrm>
              <a:off x="1282676" y="3966537"/>
              <a:ext cx="852467" cy="852646"/>
            </a:xfrm>
            <a:prstGeom prst="ellipse">
              <a:avLst/>
            </a:prstGeom>
            <a:solidFill>
              <a:srgbClr val="0B55B5">
                <a:alpha val="5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latinLnBrk="1" hangingPunct="1">
                <a:defRPr/>
              </a:pPr>
              <a:r>
                <a:rPr lang="en-US" altLang="ko-KR" sz="200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10</a:t>
              </a:r>
              <a:r>
                <a:rPr lang="ko-KR" altLang="en-US" sz="140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년</a:t>
              </a:r>
              <a:endPara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ctr" eaLnBrk="1" latinLnBrk="1" hangingPunct="1">
                <a:defRPr/>
              </a:pPr>
              <a:r>
                <a:rPr lang="ko-KR" altLang="en-US" sz="140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노하우</a:t>
              </a:r>
              <a:endPara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ctr" eaLnBrk="1" latinLnBrk="1" hangingPunct="1">
                <a:defRPr/>
              </a:pPr>
              <a:r>
                <a:rPr lang="ko-KR" altLang="en-US" sz="140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운영진</a:t>
              </a:r>
            </a:p>
          </p:txBody>
        </p:sp>
        <p:sp>
          <p:nvSpPr>
            <p:cNvPr id="40" name="곱셈 기호 39"/>
            <p:cNvSpPr/>
            <p:nvPr/>
          </p:nvSpPr>
          <p:spPr>
            <a:xfrm rot="2700000">
              <a:off x="2159404" y="4224373"/>
              <a:ext cx="337044" cy="336973"/>
            </a:xfrm>
            <a:prstGeom prst="mathMultiply">
              <a:avLst>
                <a:gd name="adj1" fmla="val 1788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marL="0" algn="l" defTabSz="9143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51" algn="l" defTabSz="9143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00" algn="l" defTabSz="9143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51" algn="l" defTabSz="9143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01" algn="l" defTabSz="9143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51" algn="l" defTabSz="9143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01" algn="l" defTabSz="9143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51" algn="l" defTabSz="9143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201" algn="l" defTabSz="9143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 b="1" dirty="0">
                <a:latin typeface="나눔고딕" panose="020D0304000000000000" pitchFamily="50" charset="-127"/>
                <a:ea typeface="나눔고딕" panose="020D0304000000000000" pitchFamily="50" charset="-127"/>
              </a:endParaRPr>
            </a:p>
          </p:txBody>
        </p:sp>
      </p:grpSp>
      <p:sp>
        <p:nvSpPr>
          <p:cNvPr id="41" name="Rectangle 3"/>
          <p:cNvSpPr>
            <a:spLocks noChangeArrowheads="1"/>
          </p:cNvSpPr>
          <p:nvPr/>
        </p:nvSpPr>
        <p:spPr bwMode="auto">
          <a:xfrm>
            <a:off x="1200150" y="1023938"/>
            <a:ext cx="2743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fontAlgn="auto" latinLnBrk="1" hangingPunct="1">
              <a:spcAft>
                <a:spcPts val="0"/>
              </a:spcAft>
              <a:defRPr/>
            </a:pPr>
            <a:r>
              <a:rPr kumimoji="0" lang="ko-KR" altLang="en-US" sz="2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M" panose="02030600000101010101" pitchFamily="18" charset="-127"/>
                <a:ea typeface="HY강M" panose="02030600000101010101" pitchFamily="18" charset="-127"/>
              </a:rPr>
              <a:t>교육생 지원사항</a:t>
            </a:r>
            <a:endParaRPr kumimoji="0" lang="ko-KR" altLang="en-US" sz="20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6164" name="Picture 4" descr="C:\Documents and Settings\inbee\바탕 화면\20121031_프리미엄디자인\IT,솔루션_07\06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3725" y="841375"/>
            <a:ext cx="838200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Text Placeholder 32"/>
          <p:cNvSpPr txBox="1">
            <a:spLocks/>
          </p:cNvSpPr>
          <p:nvPr/>
        </p:nvSpPr>
        <p:spPr>
          <a:xfrm>
            <a:off x="6416672" y="4893369"/>
            <a:ext cx="2773362" cy="5349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ko-KR" altLang="en-US" sz="2000" b="1" spc="-80" dirty="0">
                <a:solidFill>
                  <a:prstClr val="black">
                    <a:lumMod val="65000"/>
                    <a:lumOff val="35000"/>
                  </a:prst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관련 협력기업 취업지원</a:t>
            </a:r>
            <a:endParaRPr lang="en-US" sz="2000" b="1" spc="-80" dirty="0">
              <a:solidFill>
                <a:prstClr val="black">
                  <a:lumMod val="65000"/>
                  <a:lumOff val="35000"/>
                </a:prst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ChangeArrowheads="1"/>
          </p:cNvSpPr>
          <p:nvPr/>
        </p:nvSpPr>
        <p:spPr bwMode="auto">
          <a:xfrm>
            <a:off x="9652576" y="6765925"/>
            <a:ext cx="668773" cy="61555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latinLnBrk="1" hangingPunct="1"/>
            <a:r>
              <a:rPr lang="en-US" altLang="ko-KR" sz="3400" dirty="0">
                <a:solidFill>
                  <a:srgbClr val="16408C"/>
                </a:solidFill>
                <a:latin typeface="Arial" pitchFamily="34" charset="0"/>
                <a:ea typeface="돋움" pitchFamily="50" charset="-127"/>
                <a:cs typeface="Arial" pitchFamily="34" charset="0"/>
              </a:rPr>
              <a:t>05</a:t>
            </a:r>
          </a:p>
        </p:txBody>
      </p:sp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164" y="2052439"/>
            <a:ext cx="288032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164" y="900311"/>
            <a:ext cx="288032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74492" y="2052439"/>
            <a:ext cx="32403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_x158044368" descr="EMB000020b0bdc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492" y="900311"/>
            <a:ext cx="3240360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_x158044128" descr="EMB000020b0bdd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876" y="900312"/>
            <a:ext cx="2952328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_x158045248" descr="EMB000020b0bde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876" y="2052439"/>
            <a:ext cx="2952328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3323630" y="-36261"/>
            <a:ext cx="2551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742950" indent="-28575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2pPr>
            <a:lvl3pPr marL="11430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3pPr>
            <a:lvl4pPr marL="16002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4pPr>
            <a:lvl5pPr marL="20574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9pPr>
          </a:lstStyle>
          <a:p>
            <a:pPr eaLnBrk="1" latinLnBrk="1" hangingPunct="1">
              <a:spcBef>
                <a:spcPct val="30000"/>
              </a:spcBef>
              <a:buFontTx/>
              <a:buChar char="•"/>
            </a:pPr>
            <a:endParaRPr lang="ko-KR" altLang="ko-KR" sz="1200">
              <a:solidFill>
                <a:schemeClr val="tx1"/>
              </a:solidFill>
              <a:effectLst/>
              <a:latin typeface="Tahoma" panose="020B0604030504040204" pitchFamily="34" charset="0"/>
              <a:ea typeface="굴림" panose="020B0600000101010101" pitchFamily="50" charset="-127"/>
            </a:endParaRPr>
          </a:p>
        </p:txBody>
      </p:sp>
      <p:sp>
        <p:nvSpPr>
          <p:cNvPr id="26" name="제목 1"/>
          <p:cNvSpPr txBox="1">
            <a:spLocks/>
          </p:cNvSpPr>
          <p:nvPr/>
        </p:nvSpPr>
        <p:spPr>
          <a:xfrm>
            <a:off x="766618" y="42077"/>
            <a:ext cx="8097838" cy="541338"/>
          </a:xfrm>
          <a:prstGeom prst="rect">
            <a:avLst/>
          </a:prstGeom>
        </p:spPr>
        <p:txBody>
          <a:bodyPr/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>
              <a:defRPr/>
            </a:pPr>
            <a:r>
              <a:rPr lang="ko-KR" altLang="en-US" sz="3200" kern="0" dirty="0"/>
              <a:t>교육시설 현황</a:t>
            </a:r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1396655" y="3457228"/>
            <a:ext cx="2311082" cy="344809"/>
            <a:chOff x="2544" y="2082"/>
            <a:chExt cx="2832" cy="228"/>
          </a:xfrm>
        </p:grpSpPr>
        <p:sp>
          <p:nvSpPr>
            <p:cNvPr id="30" name="AutoShape 19"/>
            <p:cNvSpPr>
              <a:spLocks noChangeArrowheads="1"/>
            </p:cNvSpPr>
            <p:nvPr/>
          </p:nvSpPr>
          <p:spPr bwMode="auto">
            <a:xfrm>
              <a:off x="2544" y="2082"/>
              <a:ext cx="2832" cy="228"/>
            </a:xfrm>
            <a:prstGeom prst="roundRect">
              <a:avLst>
                <a:gd name="adj" fmla="val 16667"/>
              </a:avLst>
            </a:prstGeom>
            <a:solidFill>
              <a:srgbClr val="23B5C3"/>
            </a:solidFill>
            <a:ln w="28575">
              <a:solidFill>
                <a:srgbClr val="33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latinLnBrk="1" hangingPunct="1">
                <a:lnSpc>
                  <a:spcPct val="120000"/>
                </a:lnSpc>
                <a:defRPr/>
              </a:pPr>
              <a:endParaRPr lang="ko-KR" altLang="en-US" b="1">
                <a:latin typeface="+mn-ea"/>
                <a:ea typeface="+mn-ea"/>
              </a:endParaRPr>
            </a:p>
          </p:txBody>
        </p:sp>
        <p:sp>
          <p:nvSpPr>
            <p:cNvPr id="31" name="Text Box 20"/>
            <p:cNvSpPr txBox="1">
              <a:spLocks noChangeArrowheads="1"/>
            </p:cNvSpPr>
            <p:nvPr/>
          </p:nvSpPr>
          <p:spPr bwMode="auto">
            <a:xfrm>
              <a:off x="2640" y="2093"/>
              <a:ext cx="2534" cy="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latinLnBrk="1" hangingPunct="1">
                <a:spcBef>
                  <a:spcPct val="30000"/>
                </a:spcBef>
              </a:pPr>
              <a:r>
                <a:rPr lang="ko-KR" altLang="en-US" b="1" dirty="0">
                  <a:solidFill>
                    <a:srgbClr val="FFFF00"/>
                  </a:solidFill>
                  <a:effectLst/>
                  <a:latin typeface="+mn-ea"/>
                  <a:ea typeface="+mn-ea"/>
                </a:rPr>
                <a:t>       교육 장소</a:t>
              </a:r>
            </a:p>
          </p:txBody>
        </p:sp>
      </p:grp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6177" y="4404001"/>
            <a:ext cx="4840523" cy="24729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1307406" y="3998904"/>
            <a:ext cx="2551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742950" indent="-28575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2pPr>
            <a:lvl3pPr marL="11430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3pPr>
            <a:lvl4pPr marL="16002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4pPr>
            <a:lvl5pPr marL="20574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9pPr>
          </a:lstStyle>
          <a:p>
            <a:pPr eaLnBrk="1" latinLnBrk="1" hangingPunct="1">
              <a:spcBef>
                <a:spcPct val="30000"/>
              </a:spcBef>
              <a:buFontTx/>
              <a:buChar char="•"/>
            </a:pPr>
            <a:endParaRPr lang="ko-KR" altLang="ko-KR" sz="1200">
              <a:solidFill>
                <a:schemeClr val="tx1"/>
              </a:solidFill>
              <a:effectLst/>
              <a:latin typeface="Tahoma" panose="020B0604030504040204" pitchFamily="34" charset="0"/>
              <a:ea typeface="굴림" panose="020B0600000101010101" pitchFamily="50" charset="-127"/>
            </a:endParaRPr>
          </a:p>
        </p:txBody>
      </p:sp>
      <p:sp>
        <p:nvSpPr>
          <p:cNvPr id="36" name="Text Box 31"/>
          <p:cNvSpPr txBox="1">
            <a:spLocks noChangeArrowheads="1"/>
          </p:cNvSpPr>
          <p:nvPr/>
        </p:nvSpPr>
        <p:spPr bwMode="auto">
          <a:xfrm>
            <a:off x="450156" y="3896665"/>
            <a:ext cx="598170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742950" indent="-28575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2pPr>
            <a:lvl3pPr marL="11430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3pPr>
            <a:lvl4pPr marL="16002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4pPr>
            <a:lvl5pPr marL="20574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9pPr>
          </a:lstStyle>
          <a:p>
            <a:pPr eaLnBrk="1" latin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r>
              <a:rPr lang="ko-KR" altLang="en-US" sz="1200" b="1" dirty="0" err="1">
                <a:solidFill>
                  <a:srgbClr val="FF6600"/>
                </a:solidFill>
                <a:effectLst/>
                <a:latin typeface="+mn-ea"/>
                <a:ea typeface="+mn-ea"/>
              </a:rPr>
              <a:t>ㅣ</a:t>
            </a:r>
            <a:r>
              <a:rPr lang="ko-KR" altLang="en-US" sz="1200" b="1" dirty="0">
                <a:solidFill>
                  <a:srgbClr val="FF6600"/>
                </a:solidFill>
                <a:effectLst/>
                <a:latin typeface="+mn-ea"/>
                <a:ea typeface="+mn-ea"/>
              </a:rPr>
              <a:t> 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주소 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서울시 가산동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345-20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남성프라자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10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층 </a:t>
            </a:r>
          </a:p>
        </p:txBody>
      </p:sp>
      <p:sp>
        <p:nvSpPr>
          <p:cNvPr id="37" name="Text Box 31"/>
          <p:cNvSpPr txBox="1">
            <a:spLocks noChangeArrowheads="1"/>
          </p:cNvSpPr>
          <p:nvPr/>
        </p:nvSpPr>
        <p:spPr bwMode="auto">
          <a:xfrm>
            <a:off x="450156" y="4093532"/>
            <a:ext cx="553402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742950" indent="-28575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2pPr>
            <a:lvl3pPr marL="11430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3pPr>
            <a:lvl4pPr marL="16002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4pPr>
            <a:lvl5pPr marL="20574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9pPr>
          </a:lstStyle>
          <a:p>
            <a:pPr eaLnBrk="1" latin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r>
              <a:rPr lang="ko-KR" altLang="en-US" sz="1200" b="1" dirty="0" err="1">
                <a:solidFill>
                  <a:srgbClr val="FF6600"/>
                </a:solidFill>
                <a:effectLst/>
                <a:latin typeface="+mn-ea"/>
                <a:ea typeface="+mn-ea"/>
              </a:rPr>
              <a:t>ㅣ</a:t>
            </a:r>
            <a:r>
              <a:rPr lang="ko-KR" altLang="en-US" sz="1200" b="1" dirty="0">
                <a:solidFill>
                  <a:srgbClr val="FF6600"/>
                </a:solidFill>
                <a:effectLst/>
                <a:latin typeface="+mn-ea"/>
                <a:ea typeface="+mn-ea"/>
              </a:rPr>
              <a:t> 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지하철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1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호선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/7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호선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가산디지털단지역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5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번 출구   도보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7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분</a:t>
            </a:r>
          </a:p>
        </p:txBody>
      </p:sp>
      <p:sp>
        <p:nvSpPr>
          <p:cNvPr id="38" name="Text Box 17"/>
          <p:cNvSpPr txBox="1">
            <a:spLocks noChangeArrowheads="1"/>
          </p:cNvSpPr>
          <p:nvPr/>
        </p:nvSpPr>
        <p:spPr bwMode="auto">
          <a:xfrm>
            <a:off x="7177114" y="4264261"/>
            <a:ext cx="18473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742950" indent="-28575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2pPr>
            <a:lvl3pPr marL="11430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3pPr>
            <a:lvl4pPr marL="16002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4pPr>
            <a:lvl5pPr marL="20574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9pPr>
          </a:lstStyle>
          <a:p>
            <a:pPr eaLnBrk="1" latinLnBrk="1" hangingPunct="1">
              <a:spcBef>
                <a:spcPct val="30000"/>
              </a:spcBef>
            </a:pPr>
            <a:endParaRPr lang="ko-KR" altLang="ko-KR" sz="1500">
              <a:solidFill>
                <a:schemeClr val="tx1"/>
              </a:solidFill>
              <a:effectLst/>
              <a:latin typeface="Verdana" panose="020B0604030504040204" pitchFamily="34" charset="0"/>
            </a:endParaRPr>
          </a:p>
        </p:txBody>
      </p:sp>
      <p:sp>
        <p:nvSpPr>
          <p:cNvPr id="39" name="Text Box 6"/>
          <p:cNvSpPr txBox="1">
            <a:spLocks noChangeArrowheads="1"/>
          </p:cNvSpPr>
          <p:nvPr/>
        </p:nvSpPr>
        <p:spPr bwMode="auto">
          <a:xfrm>
            <a:off x="6735615" y="4158756"/>
            <a:ext cx="215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742950" indent="-28575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2pPr>
            <a:lvl3pPr marL="11430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3pPr>
            <a:lvl4pPr marL="16002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4pPr>
            <a:lvl5pPr marL="20574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9pPr>
          </a:lstStyle>
          <a:p>
            <a:pPr eaLnBrk="1" latinLnBrk="1" hangingPunct="1">
              <a:spcBef>
                <a:spcPct val="30000"/>
              </a:spcBef>
              <a:buFontTx/>
              <a:buChar char="•"/>
            </a:pPr>
            <a:endParaRPr lang="ko-KR" altLang="ko-KR" sz="1200">
              <a:solidFill>
                <a:schemeClr val="tx1"/>
              </a:solidFill>
              <a:effectLst/>
              <a:latin typeface="Tahoma" panose="020B0604030504040204" pitchFamily="34" charset="0"/>
              <a:ea typeface="굴림" panose="020B0600000101010101" pitchFamily="50" charset="-127"/>
            </a:endParaRPr>
          </a:p>
        </p:txBody>
      </p:sp>
      <p:sp>
        <p:nvSpPr>
          <p:cNvPr id="40" name="Text Box 17"/>
          <p:cNvSpPr txBox="1">
            <a:spLocks noChangeArrowheads="1"/>
          </p:cNvSpPr>
          <p:nvPr/>
        </p:nvSpPr>
        <p:spPr bwMode="auto">
          <a:xfrm>
            <a:off x="6812855" y="3576679"/>
            <a:ext cx="15605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742950" indent="-28575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2pPr>
            <a:lvl3pPr marL="11430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3pPr>
            <a:lvl4pPr marL="16002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4pPr>
            <a:lvl5pPr marL="20574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9pPr>
          </a:lstStyle>
          <a:p>
            <a:pPr eaLnBrk="1" latinLnBrk="1" hangingPunct="1">
              <a:spcBef>
                <a:spcPct val="30000"/>
              </a:spcBef>
            </a:pPr>
            <a:endParaRPr lang="ko-KR" altLang="ko-KR" sz="1500">
              <a:solidFill>
                <a:schemeClr val="tx1"/>
              </a:solidFill>
              <a:effectLst/>
              <a:latin typeface="Verdana" panose="020B0604030504040204" pitchFamily="34" charset="0"/>
            </a:endParaRPr>
          </a:p>
        </p:txBody>
      </p:sp>
      <p:grpSp>
        <p:nvGrpSpPr>
          <p:cNvPr id="41" name="Group 18"/>
          <p:cNvGrpSpPr>
            <a:grpSpLocks/>
          </p:cNvGrpSpPr>
          <p:nvPr/>
        </p:nvGrpSpPr>
        <p:grpSpPr bwMode="auto">
          <a:xfrm>
            <a:off x="5984183" y="3457230"/>
            <a:ext cx="2383064" cy="385704"/>
            <a:chOff x="2544" y="2082"/>
            <a:chExt cx="2832" cy="260"/>
          </a:xfrm>
        </p:grpSpPr>
        <p:sp>
          <p:nvSpPr>
            <p:cNvPr id="42" name="AutoShape 19"/>
            <p:cNvSpPr>
              <a:spLocks noChangeArrowheads="1"/>
            </p:cNvSpPr>
            <p:nvPr/>
          </p:nvSpPr>
          <p:spPr bwMode="auto">
            <a:xfrm>
              <a:off x="2544" y="2082"/>
              <a:ext cx="2832" cy="228"/>
            </a:xfrm>
            <a:prstGeom prst="roundRect">
              <a:avLst>
                <a:gd name="adj" fmla="val 16667"/>
              </a:avLst>
            </a:prstGeom>
            <a:solidFill>
              <a:srgbClr val="23B5C3"/>
            </a:solidFill>
            <a:ln w="28575">
              <a:solidFill>
                <a:srgbClr val="33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latinLnBrk="1" hangingPunct="1">
                <a:lnSpc>
                  <a:spcPct val="120000"/>
                </a:lnSpc>
                <a:defRPr/>
              </a:pPr>
              <a:endParaRPr lang="ko-KR" altLang="en-US" b="1">
                <a:latin typeface="+mn-ea"/>
                <a:ea typeface="+mn-ea"/>
              </a:endParaRPr>
            </a:p>
          </p:txBody>
        </p:sp>
        <p:sp>
          <p:nvSpPr>
            <p:cNvPr id="43" name="Text Box 20"/>
            <p:cNvSpPr txBox="1">
              <a:spLocks noChangeArrowheads="1"/>
            </p:cNvSpPr>
            <p:nvPr/>
          </p:nvSpPr>
          <p:spPr bwMode="auto">
            <a:xfrm>
              <a:off x="2640" y="2093"/>
              <a:ext cx="2534" cy="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6600">
                  <a:solidFill>
                    <a:schemeClr val="bg1"/>
                  </a:solidFill>
                  <a:effectDag name="">
                    <a:cont type="tree" name="">
                      <a:effect ref="fillLine"/>
                      <a:outerShdw dist="38100" dir="13500000" algn="br">
                        <a:srgbClr val="FFFFFF"/>
                      </a:outerShdw>
                    </a:cont>
                    <a:cont type="tree" name="">
                      <a:effect ref="fillLine"/>
                      <a:outerShdw dist="38100" dir="2700000" algn="tl">
                        <a:srgbClr val="999999"/>
                      </a:outerShdw>
                    </a:cont>
                    <a:effect ref="fillLine"/>
                  </a:effectDag>
                  <a:latin typeface="HY헤드라인M" panose="02030600000101010101" pitchFamily="18" charset="-127"/>
                  <a:ea typeface="HY헤드라인M" panose="02030600000101010101" pitchFamily="18" charset="-127"/>
                </a:defRPr>
              </a:lvl1pPr>
              <a:lvl2pPr marL="742950" indent="-285750">
                <a:defRPr kumimoji="1" sz="6600">
                  <a:solidFill>
                    <a:schemeClr val="bg1"/>
                  </a:solidFill>
                  <a:effectDag name="">
                    <a:cont type="tree" name="">
                      <a:effect ref="fillLine"/>
                      <a:outerShdw dist="38100" dir="13500000" algn="br">
                        <a:srgbClr val="FFFFFF"/>
                      </a:outerShdw>
                    </a:cont>
                    <a:cont type="tree" name="">
                      <a:effect ref="fillLine"/>
                      <a:outerShdw dist="38100" dir="2700000" algn="tl">
                        <a:srgbClr val="999999"/>
                      </a:outerShdw>
                    </a:cont>
                    <a:effect ref="fillLine"/>
                  </a:effectDag>
                  <a:latin typeface="HY헤드라인M" panose="02030600000101010101" pitchFamily="18" charset="-127"/>
                  <a:ea typeface="HY헤드라인M" panose="02030600000101010101" pitchFamily="18" charset="-127"/>
                </a:defRPr>
              </a:lvl2pPr>
              <a:lvl3pPr marL="1143000" indent="-228600">
                <a:defRPr kumimoji="1" sz="6600">
                  <a:solidFill>
                    <a:schemeClr val="bg1"/>
                  </a:solidFill>
                  <a:effectDag name="">
                    <a:cont type="tree" name="">
                      <a:effect ref="fillLine"/>
                      <a:outerShdw dist="38100" dir="13500000" algn="br">
                        <a:srgbClr val="FFFFFF"/>
                      </a:outerShdw>
                    </a:cont>
                    <a:cont type="tree" name="">
                      <a:effect ref="fillLine"/>
                      <a:outerShdw dist="38100" dir="2700000" algn="tl">
                        <a:srgbClr val="999999"/>
                      </a:outerShdw>
                    </a:cont>
                    <a:effect ref="fillLine"/>
                  </a:effectDag>
                  <a:latin typeface="HY헤드라인M" panose="02030600000101010101" pitchFamily="18" charset="-127"/>
                  <a:ea typeface="HY헤드라인M" panose="02030600000101010101" pitchFamily="18" charset="-127"/>
                </a:defRPr>
              </a:lvl3pPr>
              <a:lvl4pPr marL="1600200" indent="-228600">
                <a:defRPr kumimoji="1" sz="6600">
                  <a:solidFill>
                    <a:schemeClr val="bg1"/>
                  </a:solidFill>
                  <a:effectDag name="">
                    <a:cont type="tree" name="">
                      <a:effect ref="fillLine"/>
                      <a:outerShdw dist="38100" dir="13500000" algn="br">
                        <a:srgbClr val="FFFFFF"/>
                      </a:outerShdw>
                    </a:cont>
                    <a:cont type="tree" name="">
                      <a:effect ref="fillLine"/>
                      <a:outerShdw dist="38100" dir="2700000" algn="tl">
                        <a:srgbClr val="999999"/>
                      </a:outerShdw>
                    </a:cont>
                    <a:effect ref="fillLine"/>
                  </a:effectDag>
                  <a:latin typeface="HY헤드라인M" panose="02030600000101010101" pitchFamily="18" charset="-127"/>
                  <a:ea typeface="HY헤드라인M" panose="02030600000101010101" pitchFamily="18" charset="-127"/>
                </a:defRPr>
              </a:lvl4pPr>
              <a:lvl5pPr marL="2057400" indent="-228600">
                <a:defRPr kumimoji="1" sz="6600">
                  <a:solidFill>
                    <a:schemeClr val="bg1"/>
                  </a:solidFill>
                  <a:effectDag name="">
                    <a:cont type="tree" name="">
                      <a:effect ref="fillLine"/>
                      <a:outerShdw dist="38100" dir="13500000" algn="br">
                        <a:srgbClr val="FFFFFF"/>
                      </a:outerShdw>
                    </a:cont>
                    <a:cont type="tree" name="">
                      <a:effect ref="fillLine"/>
                      <a:outerShdw dist="38100" dir="2700000" algn="tl">
                        <a:srgbClr val="999999"/>
                      </a:outerShdw>
                    </a:cont>
                    <a:effect ref="fillLine"/>
                  </a:effectDag>
                  <a:latin typeface="HY헤드라인M" panose="02030600000101010101" pitchFamily="18" charset="-127"/>
                  <a:ea typeface="HY헤드라인M" panose="02030600000101010101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6600">
                  <a:solidFill>
                    <a:schemeClr val="bg1"/>
                  </a:solidFill>
                  <a:effectDag name="">
                    <a:cont type="tree" name="">
                      <a:effect ref="fillLine"/>
                      <a:outerShdw dist="38100" dir="13500000" algn="br">
                        <a:srgbClr val="FFFFFF"/>
                      </a:outerShdw>
                    </a:cont>
                    <a:cont type="tree" name="">
                      <a:effect ref="fillLine"/>
                      <a:outerShdw dist="38100" dir="2700000" algn="tl">
                        <a:srgbClr val="999999"/>
                      </a:outerShdw>
                    </a:cont>
                    <a:effect ref="fillLine"/>
                  </a:effectDag>
                  <a:latin typeface="HY헤드라인M" panose="02030600000101010101" pitchFamily="18" charset="-127"/>
                  <a:ea typeface="HY헤드라인M" panose="02030600000101010101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6600">
                  <a:solidFill>
                    <a:schemeClr val="bg1"/>
                  </a:solidFill>
                  <a:effectDag name="">
                    <a:cont type="tree" name="">
                      <a:effect ref="fillLine"/>
                      <a:outerShdw dist="38100" dir="13500000" algn="br">
                        <a:srgbClr val="FFFFFF"/>
                      </a:outerShdw>
                    </a:cont>
                    <a:cont type="tree" name="">
                      <a:effect ref="fillLine"/>
                      <a:outerShdw dist="38100" dir="2700000" algn="tl">
                        <a:srgbClr val="999999"/>
                      </a:outerShdw>
                    </a:cont>
                    <a:effect ref="fillLine"/>
                  </a:effectDag>
                  <a:latin typeface="HY헤드라인M" panose="02030600000101010101" pitchFamily="18" charset="-127"/>
                  <a:ea typeface="HY헤드라인M" panose="02030600000101010101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6600">
                  <a:solidFill>
                    <a:schemeClr val="bg1"/>
                  </a:solidFill>
                  <a:effectDag name="">
                    <a:cont type="tree" name="">
                      <a:effect ref="fillLine"/>
                      <a:outerShdw dist="38100" dir="13500000" algn="br">
                        <a:srgbClr val="FFFFFF"/>
                      </a:outerShdw>
                    </a:cont>
                    <a:cont type="tree" name="">
                      <a:effect ref="fillLine"/>
                      <a:outerShdw dist="38100" dir="2700000" algn="tl">
                        <a:srgbClr val="999999"/>
                      </a:outerShdw>
                    </a:cont>
                    <a:effect ref="fillLine"/>
                  </a:effectDag>
                  <a:latin typeface="HY헤드라인M" panose="02030600000101010101" pitchFamily="18" charset="-127"/>
                  <a:ea typeface="HY헤드라인M" panose="02030600000101010101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6600">
                  <a:solidFill>
                    <a:schemeClr val="bg1"/>
                  </a:solidFill>
                  <a:effectDag name="">
                    <a:cont type="tree" name="">
                      <a:effect ref="fillLine"/>
                      <a:outerShdw dist="38100" dir="13500000" algn="br">
                        <a:srgbClr val="FFFFFF"/>
                      </a:outerShdw>
                    </a:cont>
                    <a:cont type="tree" name="">
                      <a:effect ref="fillLine"/>
                      <a:outerShdw dist="38100" dir="2700000" algn="tl">
                        <a:srgbClr val="999999"/>
                      </a:outerShdw>
                    </a:cont>
                    <a:effect ref="fillLine"/>
                  </a:effectDag>
                  <a:latin typeface="HY헤드라인M" panose="02030600000101010101" pitchFamily="18" charset="-127"/>
                  <a:ea typeface="HY헤드라인M" panose="02030600000101010101" pitchFamily="18" charset="-127"/>
                </a:defRPr>
              </a:lvl9pPr>
            </a:lstStyle>
            <a:p>
              <a:pPr eaLnBrk="1" latinLnBrk="1" hangingPunct="1">
                <a:spcBef>
                  <a:spcPct val="30000"/>
                </a:spcBef>
              </a:pPr>
              <a:r>
                <a:rPr lang="ko-KR" altLang="en-US" sz="1800" b="1" dirty="0">
                  <a:solidFill>
                    <a:srgbClr val="FFFF00"/>
                  </a:solidFill>
                  <a:effectLst/>
                  <a:latin typeface="+mn-ea"/>
                  <a:ea typeface="+mn-ea"/>
                </a:rPr>
                <a:t>        교육 문의</a:t>
              </a:r>
            </a:p>
          </p:txBody>
        </p:sp>
      </p:grpSp>
      <p:sp>
        <p:nvSpPr>
          <p:cNvPr id="44" name="Text Box 31"/>
          <p:cNvSpPr txBox="1">
            <a:spLocks noChangeArrowheads="1"/>
          </p:cNvSpPr>
          <p:nvPr/>
        </p:nvSpPr>
        <p:spPr bwMode="auto">
          <a:xfrm>
            <a:off x="5876753" y="4148449"/>
            <a:ext cx="3293837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742950" indent="-28575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2pPr>
            <a:lvl3pPr marL="11430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3pPr>
            <a:lvl4pPr marL="16002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4pPr>
            <a:lvl5pPr marL="20574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9pPr>
          </a:lstStyle>
          <a:p>
            <a:pPr eaLnBrk="1" latin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r>
              <a:rPr lang="ko-KR" altLang="en-US" sz="1200" b="1" dirty="0" err="1">
                <a:solidFill>
                  <a:srgbClr val="FF6600"/>
                </a:solidFill>
                <a:effectLst/>
                <a:latin typeface="+mn-ea"/>
                <a:ea typeface="+mn-ea"/>
              </a:rPr>
              <a:t>ㅣ</a:t>
            </a:r>
            <a:r>
              <a:rPr lang="ko-KR" altLang="en-US" sz="1200" b="1" dirty="0">
                <a:solidFill>
                  <a:srgbClr val="FF6600"/>
                </a:solidFill>
                <a:effectLst/>
                <a:latin typeface="+mn-ea"/>
                <a:ea typeface="+mn-ea"/>
              </a:rPr>
              <a:t> 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담당자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: 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성지예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차장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02-563-9198</a:t>
            </a:r>
          </a:p>
          <a:p>
            <a:pPr eaLnBrk="1" latin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 toko810@naver.com</a:t>
            </a:r>
            <a:endParaRPr lang="ko-KR" altLang="en-US" sz="1200" b="1" dirty="0">
              <a:solidFill>
                <a:schemeClr val="tx1"/>
              </a:solidFill>
              <a:effectLst/>
              <a:latin typeface="+mn-ea"/>
              <a:ea typeface="+mn-ea"/>
            </a:endParaRPr>
          </a:p>
        </p:txBody>
      </p:sp>
      <p:sp>
        <p:nvSpPr>
          <p:cNvPr id="45" name="Text Box 31"/>
          <p:cNvSpPr txBox="1">
            <a:spLocks noChangeArrowheads="1"/>
          </p:cNvSpPr>
          <p:nvPr/>
        </p:nvSpPr>
        <p:spPr bwMode="auto">
          <a:xfrm>
            <a:off x="5850756" y="4655760"/>
            <a:ext cx="307781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742950" indent="-28575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2pPr>
            <a:lvl3pPr marL="11430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3pPr>
            <a:lvl4pPr marL="16002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4pPr>
            <a:lvl5pPr marL="20574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9pPr>
          </a:lstStyle>
          <a:p>
            <a:pPr eaLnBrk="1" latinLnBrk="1" hangingPunct="1">
              <a:spcBef>
                <a:spcPct val="30000"/>
              </a:spcBef>
              <a:buFont typeface="Wingdings" panose="05000000000000000000" pitchFamily="2" charset="2"/>
              <a:buNone/>
            </a:pPr>
            <a:r>
              <a:rPr lang="ko-KR" altLang="en-US" sz="1200" b="1" dirty="0" err="1">
                <a:solidFill>
                  <a:srgbClr val="FF6600"/>
                </a:solidFill>
                <a:effectLst/>
                <a:latin typeface="+mn-ea"/>
                <a:ea typeface="+mn-ea"/>
              </a:rPr>
              <a:t>ㅣ</a:t>
            </a:r>
            <a:r>
              <a:rPr lang="ko-KR" altLang="en-US" sz="1200" b="1" dirty="0">
                <a:solidFill>
                  <a:srgbClr val="FF6600"/>
                </a:solidFill>
                <a:effectLst/>
                <a:latin typeface="+mn-ea"/>
                <a:ea typeface="+mn-ea"/>
              </a:rPr>
              <a:t> 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교육문의 기간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:    ~ 2021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년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5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월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21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일</a:t>
            </a:r>
          </a:p>
        </p:txBody>
      </p:sp>
      <p:sp>
        <p:nvSpPr>
          <p:cNvPr id="46" name="Text Box 17"/>
          <p:cNvSpPr txBox="1">
            <a:spLocks noChangeArrowheads="1"/>
          </p:cNvSpPr>
          <p:nvPr/>
        </p:nvSpPr>
        <p:spPr bwMode="auto">
          <a:xfrm>
            <a:off x="7329514" y="4401421"/>
            <a:ext cx="184731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742950" indent="-28575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2pPr>
            <a:lvl3pPr marL="11430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3pPr>
            <a:lvl4pPr marL="16002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4pPr>
            <a:lvl5pPr marL="20574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9pPr>
          </a:lstStyle>
          <a:p>
            <a:pPr eaLnBrk="1" latinLnBrk="1" hangingPunct="1">
              <a:spcBef>
                <a:spcPct val="30000"/>
              </a:spcBef>
            </a:pPr>
            <a:endParaRPr lang="ko-KR" altLang="ko-KR" sz="1500">
              <a:solidFill>
                <a:schemeClr val="tx1"/>
              </a:solidFill>
              <a:effectLst/>
              <a:latin typeface="Verdana" panose="020B0604030504040204" pitchFamily="34" charset="0"/>
            </a:endParaRPr>
          </a:p>
        </p:txBody>
      </p:sp>
      <p:sp>
        <p:nvSpPr>
          <p:cNvPr id="47" name="Text Box 6"/>
          <p:cNvSpPr txBox="1">
            <a:spLocks noChangeArrowheads="1"/>
          </p:cNvSpPr>
          <p:nvPr/>
        </p:nvSpPr>
        <p:spPr bwMode="auto">
          <a:xfrm>
            <a:off x="6888015" y="4295916"/>
            <a:ext cx="215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742950" indent="-28575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2pPr>
            <a:lvl3pPr marL="11430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3pPr>
            <a:lvl4pPr marL="16002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4pPr>
            <a:lvl5pPr marL="20574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9pPr>
          </a:lstStyle>
          <a:p>
            <a:pPr eaLnBrk="1" latinLnBrk="1" hangingPunct="1">
              <a:spcBef>
                <a:spcPct val="30000"/>
              </a:spcBef>
              <a:buFontTx/>
              <a:buChar char="•"/>
            </a:pPr>
            <a:endParaRPr lang="ko-KR" altLang="ko-KR" sz="1200">
              <a:solidFill>
                <a:schemeClr val="tx1"/>
              </a:solidFill>
              <a:effectLst/>
              <a:latin typeface="Tahoma" panose="020B0604030504040204" pitchFamily="34" charset="0"/>
              <a:ea typeface="굴림" panose="020B0600000101010101" pitchFamily="50" charset="-127"/>
            </a:endParaRPr>
          </a:p>
        </p:txBody>
      </p:sp>
      <p:sp>
        <p:nvSpPr>
          <p:cNvPr id="48" name="Text Box 17"/>
          <p:cNvSpPr txBox="1">
            <a:spLocks noChangeArrowheads="1"/>
          </p:cNvSpPr>
          <p:nvPr/>
        </p:nvSpPr>
        <p:spPr bwMode="auto">
          <a:xfrm>
            <a:off x="6900713" y="4007688"/>
            <a:ext cx="15605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742950" indent="-28575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2pPr>
            <a:lvl3pPr marL="11430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3pPr>
            <a:lvl4pPr marL="16002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4pPr>
            <a:lvl5pPr marL="2057400" indent="-228600"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60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HY헤드라인M" panose="02030600000101010101" pitchFamily="18" charset="-127"/>
                <a:ea typeface="HY헤드라인M" panose="02030600000101010101" pitchFamily="18" charset="-127"/>
              </a:defRPr>
            </a:lvl9pPr>
          </a:lstStyle>
          <a:p>
            <a:pPr eaLnBrk="1" latinLnBrk="1" hangingPunct="1">
              <a:spcBef>
                <a:spcPct val="30000"/>
              </a:spcBef>
            </a:pPr>
            <a:endParaRPr lang="ko-KR" altLang="ko-KR" sz="1500">
              <a:solidFill>
                <a:schemeClr val="tx1"/>
              </a:solidFill>
              <a:effectLst/>
              <a:latin typeface="Verdana" panose="020B0604030504040204" pitchFamily="34" charset="0"/>
            </a:endParaRPr>
          </a:p>
        </p:txBody>
      </p:sp>
      <p:sp>
        <p:nvSpPr>
          <p:cNvPr id="49" name="Text Box 4"/>
          <p:cNvSpPr txBox="1">
            <a:spLocks noChangeArrowheads="1"/>
          </p:cNvSpPr>
          <p:nvPr/>
        </p:nvSpPr>
        <p:spPr bwMode="auto">
          <a:xfrm>
            <a:off x="6772703" y="5478377"/>
            <a:ext cx="25519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>
              <a:spcBef>
                <a:spcPct val="30000"/>
              </a:spcBef>
              <a:buFontTx/>
              <a:buChar char="•"/>
            </a:pPr>
            <a:endParaRPr lang="ko-KR" altLang="ko-KR" sz="1200">
              <a:solidFill>
                <a:schemeClr val="tx1"/>
              </a:solidFill>
              <a:effectLst/>
              <a:latin typeface="Tahoma" pitchFamily="34" charset="0"/>
              <a:ea typeface="굴림" pitchFamily="50" charset="-127"/>
            </a:endParaRPr>
          </a:p>
        </p:txBody>
      </p:sp>
      <p:grpSp>
        <p:nvGrpSpPr>
          <p:cNvPr id="50" name="Group 9"/>
          <p:cNvGrpSpPr>
            <a:grpSpLocks/>
          </p:cNvGrpSpPr>
          <p:nvPr/>
        </p:nvGrpSpPr>
        <p:grpSpPr bwMode="auto">
          <a:xfrm>
            <a:off x="5883703" y="5204514"/>
            <a:ext cx="2383064" cy="558800"/>
            <a:chOff x="2544" y="887"/>
            <a:chExt cx="2832" cy="387"/>
          </a:xfrm>
        </p:grpSpPr>
        <p:sp>
          <p:nvSpPr>
            <p:cNvPr id="51" name="AutoShape 10"/>
            <p:cNvSpPr>
              <a:spLocks noChangeArrowheads="1"/>
            </p:cNvSpPr>
            <p:nvPr/>
          </p:nvSpPr>
          <p:spPr bwMode="auto">
            <a:xfrm>
              <a:off x="2544" y="912"/>
              <a:ext cx="2832" cy="228"/>
            </a:xfrm>
            <a:prstGeom prst="roundRect">
              <a:avLst>
                <a:gd name="adj" fmla="val 16667"/>
              </a:avLst>
            </a:prstGeom>
            <a:solidFill>
              <a:srgbClr val="23B5C3"/>
            </a:solidFill>
            <a:ln w="28575">
              <a:solidFill>
                <a:srgbClr val="336699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latinLnBrk="1" hangingPunct="1">
                <a:lnSpc>
                  <a:spcPct val="120000"/>
                </a:lnSpc>
                <a:defRPr/>
              </a:pPr>
              <a:endParaRPr lang="ko-KR" altLang="en-US"/>
            </a:p>
          </p:txBody>
        </p:sp>
        <p:sp>
          <p:nvSpPr>
            <p:cNvPr id="52" name="Text Box 11"/>
            <p:cNvSpPr txBox="1">
              <a:spLocks noChangeArrowheads="1"/>
            </p:cNvSpPr>
            <p:nvPr/>
          </p:nvSpPr>
          <p:spPr bwMode="auto">
            <a:xfrm>
              <a:off x="3066" y="977"/>
              <a:ext cx="220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>
                <a:spcBef>
                  <a:spcPct val="30000"/>
                </a:spcBef>
              </a:pPr>
              <a:endParaRPr lang="ko-KR" altLang="ko-KR" sz="1500">
                <a:solidFill>
                  <a:schemeClr val="tx1"/>
                </a:solidFill>
                <a:effectLst/>
                <a:latin typeface="Verdana" pitchFamily="34" charset="0"/>
              </a:endParaRPr>
            </a:p>
          </p:txBody>
        </p:sp>
        <p:sp>
          <p:nvSpPr>
            <p:cNvPr id="53" name="Text Box 12"/>
            <p:cNvSpPr txBox="1">
              <a:spLocks noChangeArrowheads="1"/>
            </p:cNvSpPr>
            <p:nvPr/>
          </p:nvSpPr>
          <p:spPr bwMode="auto">
            <a:xfrm>
              <a:off x="2640" y="887"/>
              <a:ext cx="1782" cy="3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latinLnBrk="1" hangingPunct="1">
                <a:spcBef>
                  <a:spcPct val="30000"/>
                </a:spcBef>
              </a:pPr>
              <a:endParaRPr lang="ko-KR" altLang="en-US" sz="1800">
                <a:solidFill>
                  <a:srgbClr val="FFFF00"/>
                </a:solidFill>
                <a:effectLst/>
              </a:endParaRPr>
            </a:p>
          </p:txBody>
        </p:sp>
      </p:grpSp>
      <p:sp>
        <p:nvSpPr>
          <p:cNvPr id="54" name="Text Box 29"/>
          <p:cNvSpPr txBox="1">
            <a:spLocks noChangeArrowheads="1"/>
          </p:cNvSpPr>
          <p:nvPr/>
        </p:nvSpPr>
        <p:spPr bwMode="auto">
          <a:xfrm>
            <a:off x="5778748" y="5789304"/>
            <a:ext cx="458004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200" b="1" dirty="0" err="1">
                <a:solidFill>
                  <a:srgbClr val="FF0000"/>
                </a:solidFill>
                <a:effectLst/>
                <a:latin typeface="+mn-ea"/>
                <a:ea typeface="+mn-ea"/>
              </a:rPr>
              <a:t>ㅣ</a:t>
            </a:r>
            <a:r>
              <a:rPr lang="ko-KR" altLang="en-US" sz="1200" b="1" dirty="0">
                <a:solidFill>
                  <a:srgbClr val="FF6600"/>
                </a:solidFill>
                <a:effectLst/>
                <a:latin typeface="+mn-ea"/>
                <a:ea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KCC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정보통신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타임게이트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시스원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지란지교 소프트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</a:t>
            </a:r>
          </a:p>
          <a:p>
            <a:pPr eaLnBrk="1" latinLnBrk="1" hangingPunct="1"/>
            <a:r>
              <a:rPr lang="en-US" altLang="ko-KR" sz="1200" b="1" dirty="0">
                <a:latin typeface="+mn-ea"/>
                <a:ea typeface="+mn-ea"/>
              </a:rPr>
              <a:t>   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와우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소프트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소프트 포럼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유클릭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마크애니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신흥정보통신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, </a:t>
            </a:r>
          </a:p>
          <a:p>
            <a:pPr eaLnBrk="1" latinLnBrk="1" hangingPunct="1"/>
            <a:r>
              <a:rPr lang="en-US" altLang="ko-KR" sz="1200" b="1" dirty="0">
                <a:latin typeface="+mn-ea"/>
                <a:ea typeface="+mn-ea"/>
              </a:rPr>
              <a:t>   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새연정보기술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한성아이티엘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유비코아이티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넷클립스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</a:t>
            </a:r>
          </a:p>
          <a:p>
            <a:pPr eaLnBrk="1" latinLnBrk="1" hangingPunct="1"/>
            <a:r>
              <a:rPr lang="en-US" altLang="ko-KR" sz="1200" b="1" dirty="0">
                <a:latin typeface="+mn-ea"/>
                <a:ea typeface="+mn-ea"/>
              </a:rPr>
              <a:t>   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휴네시온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, 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이글로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시스템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이노티움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소프트베이스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</a:t>
            </a:r>
          </a:p>
          <a:p>
            <a:pPr eaLnBrk="1" latinLnBrk="1" hangingPunct="1"/>
            <a:r>
              <a:rPr lang="en-US" altLang="ko-KR" sz="1200" b="1" dirty="0">
                <a:latin typeface="+mn-ea"/>
                <a:ea typeface="+mn-ea"/>
              </a:rPr>
              <a:t>    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시스네트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정보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이지시스템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비파인 등 외</a:t>
            </a:r>
            <a:r>
              <a:rPr lang="en-US" altLang="ko-KR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 50</a:t>
            </a:r>
            <a:r>
              <a:rPr lang="ko-KR" altLang="en-US" sz="1200" b="1" dirty="0" err="1">
                <a:solidFill>
                  <a:schemeClr val="tx1"/>
                </a:solidFill>
                <a:effectLst/>
                <a:latin typeface="+mn-ea"/>
                <a:ea typeface="+mn-ea"/>
              </a:rPr>
              <a:t>여개</a:t>
            </a:r>
            <a:r>
              <a:rPr lang="ko-KR" altLang="en-US" sz="1200" b="1" dirty="0">
                <a:solidFill>
                  <a:schemeClr val="tx1"/>
                </a:solidFill>
                <a:effectLst/>
                <a:latin typeface="+mn-ea"/>
                <a:ea typeface="+mn-ea"/>
              </a:rPr>
              <a:t> 기업</a:t>
            </a:r>
          </a:p>
        </p:txBody>
      </p:sp>
      <p:sp>
        <p:nvSpPr>
          <p:cNvPr id="55" name="Text Box 28"/>
          <p:cNvSpPr txBox="1">
            <a:spLocks noChangeArrowheads="1"/>
          </p:cNvSpPr>
          <p:nvPr/>
        </p:nvSpPr>
        <p:spPr bwMode="auto">
          <a:xfrm>
            <a:off x="5980540" y="5240238"/>
            <a:ext cx="21719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>
              <a:spcBef>
                <a:spcPct val="30000"/>
              </a:spcBef>
            </a:pPr>
            <a:r>
              <a:rPr lang="ko-KR" altLang="en-US" b="1" dirty="0">
                <a:solidFill>
                  <a:srgbClr val="FFFF00"/>
                </a:solidFill>
                <a:effectLst/>
                <a:latin typeface="+mn-ea"/>
                <a:ea typeface="+mn-ea"/>
              </a:rPr>
              <a:t>    채용협약기업</a:t>
            </a:r>
          </a:p>
        </p:txBody>
      </p:sp>
    </p:spTree>
    <p:extLst>
      <p:ext uri="{BB962C8B-B14F-4D97-AF65-F5344CB8AC3E}">
        <p14:creationId xmlns:p14="http://schemas.microsoft.com/office/powerpoint/2010/main" val="1486370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utoUpdateAnimBg="0"/>
      <p:bldP spid="37" grpId="0" autoUpdateAnimBg="0"/>
      <p:bldP spid="44" grpId="0" autoUpdateAnimBg="0"/>
      <p:bldP spid="45" grpId="0" autoUpdateAnimBg="0"/>
      <p:bldP spid="54" grpId="0" autoUpdateAnimBg="0"/>
    </p:bld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9927</TotalTime>
  <Words>1015</Words>
  <Application>Microsoft Office PowerPoint</Application>
  <PresentationFormat>사용자 지정</PresentationFormat>
  <Paragraphs>158</Paragraphs>
  <Slides>6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9" baseType="lpstr">
      <vt:lpstr>HY강M</vt:lpstr>
      <vt:lpstr>HY헤드라인M</vt:lpstr>
      <vt:lpstr>굴림</vt:lpstr>
      <vt:lpstr>나눔고딕</vt:lpstr>
      <vt:lpstr>돋움</vt:lpstr>
      <vt:lpstr>맑은 고딕</vt:lpstr>
      <vt:lpstr>함초롬바탕</vt:lpstr>
      <vt:lpstr>Arial</vt:lpstr>
      <vt:lpstr>Tahoma</vt:lpstr>
      <vt:lpstr>Verdana</vt:lpstr>
      <vt:lpstr>Wingdings</vt:lpstr>
      <vt:lpstr>기본 디자인</vt:lpstr>
      <vt:lpstr>클립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(주)인비닷컴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프리미엄 디자인</dc:title>
  <dc:creator>문서 서식 포탈 비즈폼 www.bizforms.co.kr</dc:creator>
  <dc:description>무단 복제 배포시 법적 불이익을 받을 수 있습니다.</dc:description>
  <cp:lastModifiedBy>slinfo</cp:lastModifiedBy>
  <cp:revision>436</cp:revision>
  <cp:lastPrinted>2017-12-02T05:57:49Z</cp:lastPrinted>
  <dcterms:created xsi:type="dcterms:W3CDTF">2011-06-03T05:09:18Z</dcterms:created>
  <dcterms:modified xsi:type="dcterms:W3CDTF">2021-05-06T07:25:47Z</dcterms:modified>
  <cp:category>본 문서의 저작권은 비즈폼에 있습니다.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게시자">
    <vt:lpwstr>비즈폼</vt:lpwstr>
  </property>
</Properties>
</file>