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0"/>
  </p:notesMasterIdLst>
  <p:sldIdLst>
    <p:sldId id="300" r:id="rId5"/>
    <p:sldId id="2145707205" r:id="rId6"/>
    <p:sldId id="2145707206" r:id="rId7"/>
    <p:sldId id="2145707273" r:id="rId8"/>
    <p:sldId id="2145707212" r:id="rId9"/>
  </p:sldIdLst>
  <p:sldSz cx="12192000" cy="6858000"/>
  <p:notesSz cx="6858000" cy="9144000"/>
  <p:embeddedFontLst>
    <p:embeddedFont>
      <p:font typeface="페이퍼로지 3 Light" charset="-127"/>
      <p:regular r:id="rId11"/>
    </p:embeddedFont>
    <p:embeddedFont>
      <p:font typeface="페이퍼로지 4 Regular" charset="-127"/>
      <p:regular r:id="rId12"/>
    </p:embeddedFont>
    <p:embeddedFont>
      <p:font typeface="페이퍼로지 5 Medium" charset="-127"/>
      <p:regular r:id="rId13"/>
    </p:embeddedFont>
    <p:embeddedFont>
      <p:font typeface="페이퍼로지 6 SemiBold" charset="-127"/>
      <p:bold r:id="rId14"/>
    </p:embeddedFont>
    <p:embeddedFont>
      <p:font typeface="페이퍼로지 7 Bold" charset="-127"/>
      <p:bold r:id="rId15"/>
    </p:embeddedFont>
    <p:embeddedFont>
      <p:font typeface="페이퍼로지 8 ExtraBold" charset="-127"/>
      <p:bold r:id="rId16"/>
    </p:embeddedFont>
    <p:embeddedFont>
      <p:font typeface="Cambria Math" panose="02040503050406030204" pitchFamily="18" charset="0"/>
      <p:regular r:id="rId17"/>
    </p:embeddedFont>
    <p:embeddedFont>
      <p:font typeface="맑은 고딕" panose="020B0503020000020004" pitchFamily="50" charset="-127"/>
      <p:regular r:id="rId18"/>
      <p:bold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15" userDrawn="1">
          <p15:clr>
            <a:srgbClr val="A4A3A4"/>
          </p15:clr>
        </p15:guide>
        <p15:guide id="4" pos="73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BB00"/>
    <a:srgbClr val="0075C1"/>
    <a:srgbClr val="E5E5E5"/>
    <a:srgbClr val="FFFFFF"/>
    <a:srgbClr val="F47A2B"/>
    <a:srgbClr val="7F7F7F"/>
    <a:srgbClr val="004B90"/>
    <a:srgbClr val="96DCF8"/>
    <a:srgbClr val="F08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714" y="102"/>
      </p:cViewPr>
      <p:guideLst>
        <p:guide orient="horz" pos="2160"/>
        <p:guide pos="3840"/>
        <p:guide pos="415"/>
        <p:guide pos="73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4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030FD3-D800-4A90-AFAA-5F4E61F1F935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BB3BF7-EB8E-4E19-B75A-3C98AC8103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688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7B5E2-372D-8972-9996-D1D4FB10E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F9328BC-DAFC-69AC-C9D6-4AD481673C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513E654-AD7A-2E25-7BC7-97E61C0E5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570">
              <a:defRPr/>
            </a:pPr>
            <a:r>
              <a:rPr lang="ko-KR" altLang="en-US"/>
              <a:t>지금 우리 지역 중점대학은</a:t>
            </a:r>
            <a:r>
              <a:rPr lang="en-US" altLang="ko-KR"/>
              <a:t>?…</a:t>
            </a:r>
            <a:r>
              <a:rPr lang="ko-KR" altLang="en-US"/>
              <a:t>로컬 콘텐츠 사업의 성공적인 모델 제시</a:t>
            </a:r>
            <a:r>
              <a:rPr lang="en-US" altLang="ko-KR"/>
              <a:t>!</a:t>
            </a:r>
            <a:endParaRPr lang="ko-KR" altLang="en-US"/>
          </a:p>
          <a:p>
            <a:pPr defTabSz="990570">
              <a:defRPr/>
            </a:pPr>
            <a:r>
              <a:rPr lang="ko-KR" altLang="en-US"/>
              <a:t>중점대학의 </a:t>
            </a:r>
            <a:r>
              <a:rPr lang="ko-KR" altLang="en-US" err="1"/>
              <a:t>로컬콘텐츠에서</a:t>
            </a:r>
            <a:r>
              <a:rPr lang="ko-KR" altLang="en-US"/>
              <a:t> 확인하는 </a:t>
            </a:r>
            <a:r>
              <a:rPr lang="ko-KR" altLang="en-US">
                <a:solidFill>
                  <a:srgbClr val="0075C1"/>
                </a:solidFill>
              </a:rPr>
              <a:t>미래 사업 가능성과 새로운 흐름</a:t>
            </a:r>
          </a:p>
          <a:p>
            <a:r>
              <a:rPr lang="ko-KR" altLang="en-US"/>
              <a:t>현재 직면한 사업적 고민에 대한 구체적인 해결책이나 새로운 아이디어를 얻을 수 있는 시간</a:t>
            </a:r>
            <a:endParaRPr lang="en-US" altLang="ko-KR"/>
          </a:p>
          <a:p>
            <a:r>
              <a:rPr lang="en-US" altLang="ko-KR"/>
              <a:t>LOCAL WAVE'</a:t>
            </a:r>
            <a:r>
              <a:rPr lang="ko-KR" altLang="en-US"/>
              <a:t>의 성공 사례를 통해 시행착오를 줄이고 자신만의 전략을 세울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84F607D-29A9-3150-C405-0ADA3ADF6B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C3C602-25AC-4F43-865D-4D9418250EE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940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BB3BF7-EB8E-4E19-B75A-3C98AC8103D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121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3D25D7-BD31-06F1-419C-281D39C4A2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9169FA3-9219-2839-5280-F7C9734F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8F27F6-1791-2867-B764-AFA70083A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1990B5-C109-B8C9-BCDC-D4ADED889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751DF86-7888-CF7A-8EBA-16299EBAA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416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F39FCA-D9E9-70B7-26D4-EA88B1449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09B4F7-A63D-B738-08C7-533F735B5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12781E-17F2-8428-D1CF-9C33D2C4F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B3A16E-55CA-536A-36DE-E85A93758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D3D5A4-1508-F18D-E39E-4C521D3E4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069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EF34C0-39B1-EF10-BA87-BADE0F6C4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A55CF1B-5F24-FEE1-98E9-78F5A9AF5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4E8074-1B5E-0C6E-6690-E15D19954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551A9C-F6E9-8473-D2EF-A5189AA72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6E6110-B0FF-B242-665B-8780958E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033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D704EF-01BB-AE25-61F7-40487C77F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D9C4E8-AFC6-A1C7-0E39-0FB9A2D1DA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A87CDB7-816B-DEC8-936B-4A0C0AC4E9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F622196-69D4-1982-B195-BADB6BA02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5844AFC-82D6-45BC-22DB-9749E754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6A818D1-7F55-3E3A-8F32-BFD6080BA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159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95D9BF-58E7-CD49-EBE9-CB690968A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16E1634-91F0-FD52-E45A-EBE582CE1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87E87A5-EF96-57B3-87DA-E219371BD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70BD8FE-4C5B-92E9-F3F3-079E631FDF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C1EDA1D-75D6-D44D-0B5B-8ED9BADAE9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6DFBAF6-942F-AA9A-EC66-174F01038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986D9B4-42E9-01CA-9910-D86460AE3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61313C7-7E21-FF43-3AF8-23E017B36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9186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EA1969-CEE8-5A69-3DB5-24264037A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3701ED0-B7E5-F49A-9CF0-676BCE9F3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6DB0D57-7736-B07A-49C8-F0784D88C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1F1DEC4-BAFC-7989-B0F2-F53EDAF6F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0619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B008238-C054-58A6-2AC5-BD95FC9ED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EE47FA0-5541-4ABC-E12C-A5831EC02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100412-32A3-7A58-D68B-332B20830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4239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B22CA5-ABAE-BC39-6916-461678230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A9C2EF8-8F22-BA23-F15A-239D45AC2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FC60B39-1B41-4BD1-96AB-68CAE2D002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98654ED-DB57-2D2C-75C2-96B8AB06E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40BA77-C19D-CA26-2820-5D290DC7E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3321B5C-C086-D1C1-6AF4-7FDBC060E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48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48E1C5-7F8A-C95A-D13B-F8D9799FC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FD7C3F4-0E69-7FC6-E5D3-E15786BCFC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2247F3B-4826-2F72-19DE-2103C70AE7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9A6033-3653-0D0B-0FF2-F18F94B7E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542285B-D4C2-BEEA-FFB4-EB4B0C3B9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7542CE2-2767-B845-5881-2A2D64E22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22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B5CA46-0D43-2B17-9FE5-CEFB38CB7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37C54D5-8F72-CDC0-4AC9-8CD30B9509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A02E1F-F443-D289-0B65-9392FF2C3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007ECB-98A6-5FC4-06AE-F9080A98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33F55D-AC99-0B49-6976-1C5E7BA16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57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EC9566C-1219-F437-C5D0-66806C857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567EE82-8506-2F87-B948-A0E01334AD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6E7920-2C9D-5E7A-DD12-48BE7DDDE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892C55-3A27-FC73-AFC6-FFF72AC13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DD351F-F43C-B011-54D8-E13D3EBE5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84978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표지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AD5413C-D95F-8B94-CBE5-4B3E6A5A2A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1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레이아웃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464BE73-E262-9A97-5AFA-1327192C81B4}"/>
              </a:ext>
            </a:extLst>
          </p:cNvPr>
          <p:cNvSpPr/>
          <p:nvPr userDrawn="1"/>
        </p:nvSpPr>
        <p:spPr>
          <a:xfrm>
            <a:off x="266045" y="161501"/>
            <a:ext cx="219746" cy="226210"/>
          </a:xfrm>
          <a:prstGeom prst="rect">
            <a:avLst/>
          </a:prstGeom>
          <a:solidFill>
            <a:srgbClr val="0075C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12">
            <a:extLst>
              <a:ext uri="{FF2B5EF4-FFF2-40B4-BE49-F238E27FC236}">
                <a16:creationId xmlns:a16="http://schemas.microsoft.com/office/drawing/2014/main" id="{2239ABB1-F3B5-9A3F-2413-E7441CA2330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318" y="161501"/>
            <a:ext cx="3873902" cy="23607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 spc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/>
                </a:solidFill>
                <a:latin typeface="페이퍼로지 5 Medium" pitchFamily="2" charset="-127"/>
                <a:ea typeface="페이퍼로지 5 Medium" pitchFamily="2" charset="-127"/>
                <a:cs typeface="페이퍼로지 5 Medium" pitchFamily="2" charset="-127"/>
              </a:defRPr>
            </a:lvl1pPr>
            <a:lvl2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2pPr>
            <a:lvl3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3pPr>
            <a:lvl4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4pPr>
            <a:lvl5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5pPr>
          </a:lstStyle>
          <a:p>
            <a:pPr lvl="0"/>
            <a:r>
              <a:rPr lang="en-US" altLang="ko-KR"/>
              <a:t>INDEX (</a:t>
            </a:r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5 Medium)</a:t>
            </a:r>
            <a:endParaRPr lang="ko-KR" altLang="en-US"/>
          </a:p>
        </p:txBody>
      </p:sp>
      <p:sp>
        <p:nvSpPr>
          <p:cNvPr id="9" name="텍스트 개체 틀 15">
            <a:extLst>
              <a:ext uri="{FF2B5EF4-FFF2-40B4-BE49-F238E27FC236}">
                <a16:creationId xmlns:a16="http://schemas.microsoft.com/office/drawing/2014/main" id="{54095374-CBC7-6951-A3B6-951F60D357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237" y="851816"/>
            <a:ext cx="10931525" cy="515937"/>
          </a:xfrm>
        </p:spPr>
        <p:txBody>
          <a:bodyPr>
            <a:noAutofit/>
          </a:bodyPr>
          <a:lstStyle>
            <a:lvl1pPr marL="0" indent="0" algn="ctr">
              <a:buNone/>
              <a:defRPr sz="3200" spc="-100" baseline="0">
                <a:latin typeface="페이퍼로지 7 Bold" pitchFamily="2" charset="-127"/>
                <a:ea typeface="페이퍼로지 7 Bold" pitchFamily="2" charset="-127"/>
              </a:defRPr>
            </a:lvl1pPr>
          </a:lstStyle>
          <a:p>
            <a:pPr lvl="0"/>
            <a:r>
              <a:rPr lang="ko-KR" altLang="en-US"/>
              <a:t>텍스트를 입력하세요</a:t>
            </a:r>
            <a:r>
              <a:rPr lang="en-US" altLang="ko-KR"/>
              <a:t>!</a:t>
            </a:r>
            <a:r>
              <a:rPr lang="ko-KR" altLang="en-US"/>
              <a:t> </a:t>
            </a:r>
          </a:p>
        </p:txBody>
      </p:sp>
      <p:sp>
        <p:nvSpPr>
          <p:cNvPr id="10" name="텍스트 개체 틀 24">
            <a:extLst>
              <a:ext uri="{FF2B5EF4-FFF2-40B4-BE49-F238E27FC236}">
                <a16:creationId xmlns:a16="http://schemas.microsoft.com/office/drawing/2014/main" id="{2D40CE84-414D-34FE-A8A7-3AE225F6931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96756" y="-434961"/>
            <a:ext cx="1847851" cy="22621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5 Medium" pitchFamily="2" charset="-127"/>
                <a:ea typeface="페이퍼로지 5 Medium" pitchFamily="2" charset="-127"/>
              </a:defRPr>
            </a:lvl1pPr>
            <a:lvl2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2pPr>
            <a:lvl3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3pPr>
            <a:lvl4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4pPr>
            <a:lvl5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5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5 Medium</a:t>
            </a:r>
            <a:endParaRPr lang="ko-KR" altLang="en-US"/>
          </a:p>
        </p:txBody>
      </p:sp>
      <p:sp>
        <p:nvSpPr>
          <p:cNvPr id="11" name="텍스트 개체 틀 26">
            <a:extLst>
              <a:ext uri="{FF2B5EF4-FFF2-40B4-BE49-F238E27FC236}">
                <a16:creationId xmlns:a16="http://schemas.microsoft.com/office/drawing/2014/main" id="{A79D6AEB-8C87-1E4D-BE4D-CC4F90FFB0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797006" y="-434961"/>
            <a:ext cx="1981200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4 Regular" pitchFamily="2" charset="-127"/>
                <a:ea typeface="페이퍼로지 4 Regular" pitchFamily="2" charset="-127"/>
              </a:defRPr>
            </a:lvl1pPr>
            <a:lvl2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2pPr>
            <a:lvl3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3pPr>
            <a:lvl4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4pPr>
            <a:lvl5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5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4 Regular</a:t>
            </a:r>
            <a:endParaRPr lang="ko-KR" altLang="en-US"/>
          </a:p>
        </p:txBody>
      </p:sp>
      <p:sp>
        <p:nvSpPr>
          <p:cNvPr id="12" name="텍스트 개체 틀 28">
            <a:extLst>
              <a:ext uri="{FF2B5EF4-FFF2-40B4-BE49-F238E27FC236}">
                <a16:creationId xmlns:a16="http://schemas.microsoft.com/office/drawing/2014/main" id="{1656637A-CB06-F940-C118-AB06A449F7B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92506" y="-434961"/>
            <a:ext cx="1543050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3 Light" pitchFamily="2" charset="-127"/>
                <a:ea typeface="페이퍼로지 3 Light" pitchFamily="2" charset="-127"/>
              </a:defRPr>
            </a:lvl1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3 Light</a:t>
            </a:r>
            <a:endParaRPr lang="ko-KR" altLang="en-US"/>
          </a:p>
        </p:txBody>
      </p:sp>
      <p:sp>
        <p:nvSpPr>
          <p:cNvPr id="13" name="텍스트 개체 틀 30">
            <a:extLst>
              <a:ext uri="{FF2B5EF4-FFF2-40B4-BE49-F238E27FC236}">
                <a16:creationId xmlns:a16="http://schemas.microsoft.com/office/drawing/2014/main" id="{A07EC958-D2B5-ACB6-3218-10879A05A7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72706" y="-434961"/>
            <a:ext cx="1704975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7 Bold" pitchFamily="2" charset="-127"/>
                <a:ea typeface="페이퍼로지 7 Bold" pitchFamily="2" charset="-127"/>
              </a:defRPr>
            </a:lvl1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7 Bold</a:t>
            </a:r>
            <a:endParaRPr lang="ko-KR" altLang="en-US"/>
          </a:p>
        </p:txBody>
      </p:sp>
      <p:sp>
        <p:nvSpPr>
          <p:cNvPr id="14" name="슬라이드 번호 개체 틀 4">
            <a:extLst>
              <a:ext uri="{FF2B5EF4-FFF2-40B4-BE49-F238E27FC236}">
                <a16:creationId xmlns:a16="http://schemas.microsoft.com/office/drawing/2014/main" id="{2F3A2A21-82E7-FA30-CD79-056AA771F99F}"/>
              </a:ext>
            </a:extLst>
          </p:cNvPr>
          <p:cNvSpPr txBox="1">
            <a:spLocks/>
          </p:cNvSpPr>
          <p:nvPr userDrawn="1"/>
        </p:nvSpPr>
        <p:spPr>
          <a:xfrm>
            <a:off x="11634081" y="6574485"/>
            <a:ext cx="557922" cy="197251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6F065B3-9D94-411A-9FC0-296AE0CEBED3}" type="slidenum">
              <a:rPr lang="ko-KR" altLang="en-US" sz="800" smtClean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pPr algn="ctr"/>
              <a:t>‹#›</a:t>
            </a:fld>
            <a:endParaRPr lang="ko-KR" altLang="en-US"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DFAC7D0-BDF0-7734-E7CE-C48F449166A7}"/>
              </a:ext>
            </a:extLst>
          </p:cNvPr>
          <p:cNvSpPr/>
          <p:nvPr userDrawn="1"/>
        </p:nvSpPr>
        <p:spPr>
          <a:xfrm rot="10800000">
            <a:off x="0" y="6771735"/>
            <a:ext cx="12192000" cy="100778"/>
          </a:xfrm>
          <a:prstGeom prst="rect">
            <a:avLst/>
          </a:prstGeom>
          <a:solidFill>
            <a:srgbClr val="0075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49">
              <a:ln>
                <a:solidFill>
                  <a:srgbClr val="5B9BD5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859180F-0EF7-4A2F-BA6D-97D13BF86EDB}"/>
              </a:ext>
            </a:extLst>
          </p:cNvPr>
          <p:cNvSpPr/>
          <p:nvPr userDrawn="1"/>
        </p:nvSpPr>
        <p:spPr>
          <a:xfrm>
            <a:off x="-875088" y="0"/>
            <a:ext cx="756000" cy="324000"/>
          </a:xfrm>
          <a:prstGeom prst="rect">
            <a:avLst/>
          </a:prstGeom>
          <a:solidFill>
            <a:srgbClr val="0075C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D1BA6C2-ADB7-AC56-C2AA-96920AF20173}"/>
              </a:ext>
            </a:extLst>
          </p:cNvPr>
          <p:cNvSpPr/>
          <p:nvPr userDrawn="1"/>
        </p:nvSpPr>
        <p:spPr>
          <a:xfrm>
            <a:off x="-875088" y="425908"/>
            <a:ext cx="756000" cy="324000"/>
          </a:xfrm>
          <a:prstGeom prst="rect">
            <a:avLst/>
          </a:prstGeom>
          <a:solidFill>
            <a:srgbClr val="F08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BB1BCCE-B9CB-8E6A-3500-1F1114135EFD}"/>
              </a:ext>
            </a:extLst>
          </p:cNvPr>
          <p:cNvSpPr/>
          <p:nvPr userDrawn="1"/>
        </p:nvSpPr>
        <p:spPr>
          <a:xfrm>
            <a:off x="-875088" y="1302661"/>
            <a:ext cx="756000" cy="324000"/>
          </a:xfrm>
          <a:prstGeom prst="rect">
            <a:avLst/>
          </a:prstGeom>
          <a:solidFill>
            <a:srgbClr val="004B9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547F28-906F-C543-7FA3-CF73D2EA2975}"/>
              </a:ext>
            </a:extLst>
          </p:cNvPr>
          <p:cNvSpPr/>
          <p:nvPr userDrawn="1"/>
        </p:nvSpPr>
        <p:spPr>
          <a:xfrm>
            <a:off x="-875088" y="851816"/>
            <a:ext cx="756000" cy="324000"/>
          </a:xfrm>
          <a:prstGeom prst="rect">
            <a:avLst/>
          </a:prstGeom>
          <a:solidFill>
            <a:srgbClr val="F9BB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00963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레이아웃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464BE73-E262-9A97-5AFA-1327192C81B4}"/>
              </a:ext>
            </a:extLst>
          </p:cNvPr>
          <p:cNvSpPr/>
          <p:nvPr userDrawn="1"/>
        </p:nvSpPr>
        <p:spPr>
          <a:xfrm>
            <a:off x="266045" y="161501"/>
            <a:ext cx="219746" cy="226210"/>
          </a:xfrm>
          <a:prstGeom prst="rect">
            <a:avLst/>
          </a:prstGeom>
          <a:solidFill>
            <a:srgbClr val="004B9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12">
            <a:extLst>
              <a:ext uri="{FF2B5EF4-FFF2-40B4-BE49-F238E27FC236}">
                <a16:creationId xmlns:a16="http://schemas.microsoft.com/office/drawing/2014/main" id="{2239ABB1-F3B5-9A3F-2413-E7441CA2330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318" y="161501"/>
            <a:ext cx="3873902" cy="23607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 spc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/>
                </a:solidFill>
                <a:latin typeface="페이퍼로지 5 Medium" pitchFamily="2" charset="-127"/>
                <a:ea typeface="페이퍼로지 5 Medium" pitchFamily="2" charset="-127"/>
                <a:cs typeface="페이퍼로지 5 Medium" pitchFamily="2" charset="-127"/>
              </a:defRPr>
            </a:lvl1pPr>
            <a:lvl2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2pPr>
            <a:lvl3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3pPr>
            <a:lvl4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4pPr>
            <a:lvl5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5pPr>
          </a:lstStyle>
          <a:p>
            <a:pPr lvl="0"/>
            <a:r>
              <a:rPr lang="en-US" altLang="ko-KR"/>
              <a:t>INDEX (</a:t>
            </a:r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5 Medium)</a:t>
            </a:r>
            <a:endParaRPr lang="ko-KR" altLang="en-US"/>
          </a:p>
        </p:txBody>
      </p:sp>
      <p:sp>
        <p:nvSpPr>
          <p:cNvPr id="9" name="텍스트 개체 틀 15">
            <a:extLst>
              <a:ext uri="{FF2B5EF4-FFF2-40B4-BE49-F238E27FC236}">
                <a16:creationId xmlns:a16="http://schemas.microsoft.com/office/drawing/2014/main" id="{54095374-CBC7-6951-A3B6-951F60D357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237" y="851816"/>
            <a:ext cx="10931525" cy="515937"/>
          </a:xfrm>
        </p:spPr>
        <p:txBody>
          <a:bodyPr>
            <a:noAutofit/>
          </a:bodyPr>
          <a:lstStyle>
            <a:lvl1pPr marL="0" indent="0" algn="ctr">
              <a:buNone/>
              <a:defRPr sz="3200" spc="-100" baseline="0">
                <a:latin typeface="페이퍼로지 7 Bold" pitchFamily="2" charset="-127"/>
                <a:ea typeface="페이퍼로지 7 Bold" pitchFamily="2" charset="-127"/>
              </a:defRPr>
            </a:lvl1pPr>
          </a:lstStyle>
          <a:p>
            <a:pPr lvl="0"/>
            <a:r>
              <a:rPr lang="ko-KR" altLang="en-US"/>
              <a:t>텍스트를 입력하세요</a:t>
            </a:r>
            <a:r>
              <a:rPr lang="en-US" altLang="ko-KR"/>
              <a:t>!</a:t>
            </a:r>
            <a:r>
              <a:rPr lang="ko-KR" altLang="en-US"/>
              <a:t> </a:t>
            </a:r>
          </a:p>
        </p:txBody>
      </p:sp>
      <p:sp>
        <p:nvSpPr>
          <p:cNvPr id="10" name="텍스트 개체 틀 24">
            <a:extLst>
              <a:ext uri="{FF2B5EF4-FFF2-40B4-BE49-F238E27FC236}">
                <a16:creationId xmlns:a16="http://schemas.microsoft.com/office/drawing/2014/main" id="{2D40CE84-414D-34FE-A8A7-3AE225F6931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96756" y="-434961"/>
            <a:ext cx="1847851" cy="22621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5 Medium" pitchFamily="2" charset="-127"/>
                <a:ea typeface="페이퍼로지 5 Medium" pitchFamily="2" charset="-127"/>
              </a:defRPr>
            </a:lvl1pPr>
            <a:lvl2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2pPr>
            <a:lvl3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3pPr>
            <a:lvl4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4pPr>
            <a:lvl5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5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5 Medium</a:t>
            </a:r>
            <a:endParaRPr lang="ko-KR" altLang="en-US"/>
          </a:p>
        </p:txBody>
      </p:sp>
      <p:sp>
        <p:nvSpPr>
          <p:cNvPr id="11" name="텍스트 개체 틀 26">
            <a:extLst>
              <a:ext uri="{FF2B5EF4-FFF2-40B4-BE49-F238E27FC236}">
                <a16:creationId xmlns:a16="http://schemas.microsoft.com/office/drawing/2014/main" id="{A79D6AEB-8C87-1E4D-BE4D-CC4F90FFB0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797006" y="-434961"/>
            <a:ext cx="1981200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4 Regular" pitchFamily="2" charset="-127"/>
                <a:ea typeface="페이퍼로지 4 Regular" pitchFamily="2" charset="-127"/>
              </a:defRPr>
            </a:lvl1pPr>
            <a:lvl2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2pPr>
            <a:lvl3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3pPr>
            <a:lvl4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4pPr>
            <a:lvl5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5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4 Regular</a:t>
            </a:r>
            <a:endParaRPr lang="ko-KR" altLang="en-US"/>
          </a:p>
        </p:txBody>
      </p:sp>
      <p:sp>
        <p:nvSpPr>
          <p:cNvPr id="12" name="텍스트 개체 틀 28">
            <a:extLst>
              <a:ext uri="{FF2B5EF4-FFF2-40B4-BE49-F238E27FC236}">
                <a16:creationId xmlns:a16="http://schemas.microsoft.com/office/drawing/2014/main" id="{1656637A-CB06-F940-C118-AB06A449F7B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92506" y="-434961"/>
            <a:ext cx="1543050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3 Light" pitchFamily="2" charset="-127"/>
                <a:ea typeface="페이퍼로지 3 Light" pitchFamily="2" charset="-127"/>
              </a:defRPr>
            </a:lvl1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3 Light</a:t>
            </a:r>
            <a:endParaRPr lang="ko-KR" altLang="en-US"/>
          </a:p>
        </p:txBody>
      </p:sp>
      <p:sp>
        <p:nvSpPr>
          <p:cNvPr id="13" name="텍스트 개체 틀 30">
            <a:extLst>
              <a:ext uri="{FF2B5EF4-FFF2-40B4-BE49-F238E27FC236}">
                <a16:creationId xmlns:a16="http://schemas.microsoft.com/office/drawing/2014/main" id="{A07EC958-D2B5-ACB6-3218-10879A05A7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72706" y="-434961"/>
            <a:ext cx="1704975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7 Bold" pitchFamily="2" charset="-127"/>
                <a:ea typeface="페이퍼로지 7 Bold" pitchFamily="2" charset="-127"/>
              </a:defRPr>
            </a:lvl1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7 Bold</a:t>
            </a:r>
            <a:endParaRPr lang="ko-KR" altLang="en-US"/>
          </a:p>
        </p:txBody>
      </p:sp>
      <p:sp>
        <p:nvSpPr>
          <p:cNvPr id="14" name="슬라이드 번호 개체 틀 4">
            <a:extLst>
              <a:ext uri="{FF2B5EF4-FFF2-40B4-BE49-F238E27FC236}">
                <a16:creationId xmlns:a16="http://schemas.microsoft.com/office/drawing/2014/main" id="{2F3A2A21-82E7-FA30-CD79-056AA771F99F}"/>
              </a:ext>
            </a:extLst>
          </p:cNvPr>
          <p:cNvSpPr txBox="1">
            <a:spLocks/>
          </p:cNvSpPr>
          <p:nvPr userDrawn="1"/>
        </p:nvSpPr>
        <p:spPr>
          <a:xfrm>
            <a:off x="11634081" y="6574485"/>
            <a:ext cx="557922" cy="197251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6F065B3-9D94-411A-9FC0-296AE0CEBED3}" type="slidenum">
              <a:rPr lang="ko-KR" altLang="en-US" sz="800" smtClean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pPr algn="ctr"/>
              <a:t>‹#›</a:t>
            </a:fld>
            <a:endParaRPr lang="ko-KR" altLang="en-US"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DFAC7D0-BDF0-7734-E7CE-C48F449166A7}"/>
              </a:ext>
            </a:extLst>
          </p:cNvPr>
          <p:cNvSpPr/>
          <p:nvPr userDrawn="1"/>
        </p:nvSpPr>
        <p:spPr>
          <a:xfrm rot="10800000">
            <a:off x="0" y="6771735"/>
            <a:ext cx="12192000" cy="100778"/>
          </a:xfrm>
          <a:prstGeom prst="rect">
            <a:avLst/>
          </a:prstGeom>
          <a:solidFill>
            <a:srgbClr val="004B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49">
              <a:ln>
                <a:solidFill>
                  <a:srgbClr val="5B9BD5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859180F-0EF7-4A2F-BA6D-97D13BF86EDB}"/>
              </a:ext>
            </a:extLst>
          </p:cNvPr>
          <p:cNvSpPr/>
          <p:nvPr userDrawn="1"/>
        </p:nvSpPr>
        <p:spPr>
          <a:xfrm>
            <a:off x="-875088" y="0"/>
            <a:ext cx="756000" cy="324000"/>
          </a:xfrm>
          <a:prstGeom prst="rect">
            <a:avLst/>
          </a:prstGeom>
          <a:solidFill>
            <a:srgbClr val="0075C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D1BA6C2-ADB7-AC56-C2AA-96920AF20173}"/>
              </a:ext>
            </a:extLst>
          </p:cNvPr>
          <p:cNvSpPr/>
          <p:nvPr userDrawn="1"/>
        </p:nvSpPr>
        <p:spPr>
          <a:xfrm>
            <a:off x="-875088" y="425908"/>
            <a:ext cx="756000" cy="324000"/>
          </a:xfrm>
          <a:prstGeom prst="rect">
            <a:avLst/>
          </a:prstGeom>
          <a:solidFill>
            <a:srgbClr val="F08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BB1BCCE-B9CB-8E6A-3500-1F1114135EFD}"/>
              </a:ext>
            </a:extLst>
          </p:cNvPr>
          <p:cNvSpPr/>
          <p:nvPr userDrawn="1"/>
        </p:nvSpPr>
        <p:spPr>
          <a:xfrm>
            <a:off x="-875088" y="1302661"/>
            <a:ext cx="756000" cy="324000"/>
          </a:xfrm>
          <a:prstGeom prst="rect">
            <a:avLst/>
          </a:prstGeom>
          <a:solidFill>
            <a:srgbClr val="004B9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547F28-906F-C543-7FA3-CF73D2EA2975}"/>
              </a:ext>
            </a:extLst>
          </p:cNvPr>
          <p:cNvSpPr/>
          <p:nvPr userDrawn="1"/>
        </p:nvSpPr>
        <p:spPr>
          <a:xfrm>
            <a:off x="-875088" y="851816"/>
            <a:ext cx="756000" cy="324000"/>
          </a:xfrm>
          <a:prstGeom prst="rect">
            <a:avLst/>
          </a:prstGeom>
          <a:solidFill>
            <a:srgbClr val="F9BB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19477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레이아웃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464BE73-E262-9A97-5AFA-1327192C81B4}"/>
              </a:ext>
            </a:extLst>
          </p:cNvPr>
          <p:cNvSpPr/>
          <p:nvPr userDrawn="1"/>
        </p:nvSpPr>
        <p:spPr>
          <a:xfrm>
            <a:off x="266045" y="161501"/>
            <a:ext cx="219746" cy="226210"/>
          </a:xfrm>
          <a:prstGeom prst="rect">
            <a:avLst/>
          </a:prstGeom>
          <a:solidFill>
            <a:srgbClr val="F08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12">
            <a:extLst>
              <a:ext uri="{FF2B5EF4-FFF2-40B4-BE49-F238E27FC236}">
                <a16:creationId xmlns:a16="http://schemas.microsoft.com/office/drawing/2014/main" id="{2239ABB1-F3B5-9A3F-2413-E7441CA2330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318" y="161501"/>
            <a:ext cx="3873902" cy="236070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 spc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/>
                </a:solidFill>
                <a:latin typeface="페이퍼로지 5 Medium" pitchFamily="2" charset="-127"/>
                <a:ea typeface="페이퍼로지 5 Medium" pitchFamily="2" charset="-127"/>
                <a:cs typeface="페이퍼로지 5 Medium" pitchFamily="2" charset="-127"/>
              </a:defRPr>
            </a:lvl1pPr>
            <a:lvl2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2pPr>
            <a:lvl3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3pPr>
            <a:lvl4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4pPr>
            <a:lvl5pPr algn="ctr">
              <a:defRPr sz="1801">
                <a:latin typeface="YoonGothic Medium" panose="02020603020101020101" pitchFamily="18" charset="-127"/>
                <a:ea typeface="YoonGothic Medium" panose="02020603020101020101" pitchFamily="18" charset="-127"/>
                <a:cs typeface="YoonGothic Medium" panose="02020603020101020101" pitchFamily="18" charset="-127"/>
              </a:defRPr>
            </a:lvl5pPr>
          </a:lstStyle>
          <a:p>
            <a:pPr lvl="0"/>
            <a:r>
              <a:rPr lang="en-US" altLang="ko-KR"/>
              <a:t>INDEX (</a:t>
            </a:r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5 Medium)</a:t>
            </a:r>
            <a:endParaRPr lang="ko-KR" altLang="en-US"/>
          </a:p>
        </p:txBody>
      </p:sp>
      <p:sp>
        <p:nvSpPr>
          <p:cNvPr id="9" name="텍스트 개체 틀 15">
            <a:extLst>
              <a:ext uri="{FF2B5EF4-FFF2-40B4-BE49-F238E27FC236}">
                <a16:creationId xmlns:a16="http://schemas.microsoft.com/office/drawing/2014/main" id="{54095374-CBC7-6951-A3B6-951F60D357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237" y="851816"/>
            <a:ext cx="10931525" cy="515937"/>
          </a:xfrm>
        </p:spPr>
        <p:txBody>
          <a:bodyPr>
            <a:noAutofit/>
          </a:bodyPr>
          <a:lstStyle>
            <a:lvl1pPr marL="0" indent="0" algn="ctr">
              <a:buNone/>
              <a:defRPr sz="3200" spc="-100" baseline="0">
                <a:latin typeface="페이퍼로지 7 Bold" pitchFamily="2" charset="-127"/>
                <a:ea typeface="페이퍼로지 7 Bold" pitchFamily="2" charset="-127"/>
              </a:defRPr>
            </a:lvl1pPr>
          </a:lstStyle>
          <a:p>
            <a:pPr lvl="0"/>
            <a:r>
              <a:rPr lang="ko-KR" altLang="en-US"/>
              <a:t>텍스트를 입력하세요</a:t>
            </a:r>
            <a:r>
              <a:rPr lang="en-US" altLang="ko-KR"/>
              <a:t>!</a:t>
            </a:r>
            <a:r>
              <a:rPr lang="ko-KR" altLang="en-US"/>
              <a:t> </a:t>
            </a:r>
          </a:p>
        </p:txBody>
      </p:sp>
      <p:sp>
        <p:nvSpPr>
          <p:cNvPr id="10" name="텍스트 개체 틀 24">
            <a:extLst>
              <a:ext uri="{FF2B5EF4-FFF2-40B4-BE49-F238E27FC236}">
                <a16:creationId xmlns:a16="http://schemas.microsoft.com/office/drawing/2014/main" id="{2D40CE84-414D-34FE-A8A7-3AE225F6931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96756" y="-434961"/>
            <a:ext cx="1847851" cy="22621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5 Medium" pitchFamily="2" charset="-127"/>
                <a:ea typeface="페이퍼로지 5 Medium" pitchFamily="2" charset="-127"/>
              </a:defRPr>
            </a:lvl1pPr>
            <a:lvl2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2pPr>
            <a:lvl3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3pPr>
            <a:lvl4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4pPr>
            <a:lvl5pPr>
              <a:defRPr>
                <a:latin typeface="HG꼬딕씨_Pro 60g" panose="02020603020101020101" pitchFamily="18" charset="-127"/>
                <a:ea typeface="HG꼬딕씨_Pro 60g" panose="02020603020101020101" pitchFamily="18" charset="-127"/>
              </a:defRPr>
            </a:lvl5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5 Medium</a:t>
            </a:r>
            <a:endParaRPr lang="ko-KR" altLang="en-US"/>
          </a:p>
        </p:txBody>
      </p:sp>
      <p:sp>
        <p:nvSpPr>
          <p:cNvPr id="11" name="텍스트 개체 틀 26">
            <a:extLst>
              <a:ext uri="{FF2B5EF4-FFF2-40B4-BE49-F238E27FC236}">
                <a16:creationId xmlns:a16="http://schemas.microsoft.com/office/drawing/2014/main" id="{A79D6AEB-8C87-1E4D-BE4D-CC4F90FFB08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797006" y="-434961"/>
            <a:ext cx="1981200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4 Regular" pitchFamily="2" charset="-127"/>
                <a:ea typeface="페이퍼로지 4 Regular" pitchFamily="2" charset="-127"/>
              </a:defRPr>
            </a:lvl1pPr>
            <a:lvl2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2pPr>
            <a:lvl3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3pPr>
            <a:lvl4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4pPr>
            <a:lvl5pPr>
              <a:defRPr>
                <a:latin typeface="HG꼬딕씨_Pro 40g" panose="02020603020101020101" pitchFamily="18" charset="-127"/>
                <a:ea typeface="HG꼬딕씨_Pro 40g" panose="02020603020101020101" pitchFamily="18" charset="-127"/>
              </a:defRPr>
            </a:lvl5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4 Regular</a:t>
            </a:r>
            <a:endParaRPr lang="ko-KR" altLang="en-US"/>
          </a:p>
        </p:txBody>
      </p:sp>
      <p:sp>
        <p:nvSpPr>
          <p:cNvPr id="12" name="텍스트 개체 틀 28">
            <a:extLst>
              <a:ext uri="{FF2B5EF4-FFF2-40B4-BE49-F238E27FC236}">
                <a16:creationId xmlns:a16="http://schemas.microsoft.com/office/drawing/2014/main" id="{1656637A-CB06-F940-C118-AB06A449F7B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92506" y="-434961"/>
            <a:ext cx="1543050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3 Light" pitchFamily="2" charset="-127"/>
                <a:ea typeface="페이퍼로지 3 Light" pitchFamily="2" charset="-127"/>
              </a:defRPr>
            </a:lvl1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3 Light</a:t>
            </a:r>
            <a:endParaRPr lang="ko-KR" altLang="en-US"/>
          </a:p>
        </p:txBody>
      </p:sp>
      <p:sp>
        <p:nvSpPr>
          <p:cNvPr id="13" name="텍스트 개체 틀 30">
            <a:extLst>
              <a:ext uri="{FF2B5EF4-FFF2-40B4-BE49-F238E27FC236}">
                <a16:creationId xmlns:a16="http://schemas.microsoft.com/office/drawing/2014/main" id="{A07EC958-D2B5-ACB6-3218-10879A05A7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72706" y="-434961"/>
            <a:ext cx="1704975" cy="22542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n>
                  <a:solidFill>
                    <a:schemeClr val="bg1">
                      <a:alpha val="0"/>
                    </a:schemeClr>
                  </a:solidFill>
                </a:ln>
                <a:latin typeface="페이퍼로지 7 Bold" pitchFamily="2" charset="-127"/>
                <a:ea typeface="페이퍼로지 7 Bold" pitchFamily="2" charset="-127"/>
              </a:defRPr>
            </a:lvl1pPr>
          </a:lstStyle>
          <a:p>
            <a:pPr lvl="0"/>
            <a:r>
              <a:rPr lang="ko-KR" altLang="en-US" err="1"/>
              <a:t>페이퍼로지</a:t>
            </a:r>
            <a:r>
              <a:rPr lang="ko-KR" altLang="en-US"/>
              <a:t> </a:t>
            </a:r>
            <a:r>
              <a:rPr lang="en-US" altLang="ko-KR"/>
              <a:t>7 Bold</a:t>
            </a:r>
            <a:endParaRPr lang="ko-KR" altLang="en-US"/>
          </a:p>
        </p:txBody>
      </p:sp>
      <p:sp>
        <p:nvSpPr>
          <p:cNvPr id="14" name="슬라이드 번호 개체 틀 4">
            <a:extLst>
              <a:ext uri="{FF2B5EF4-FFF2-40B4-BE49-F238E27FC236}">
                <a16:creationId xmlns:a16="http://schemas.microsoft.com/office/drawing/2014/main" id="{2F3A2A21-82E7-FA30-CD79-056AA771F99F}"/>
              </a:ext>
            </a:extLst>
          </p:cNvPr>
          <p:cNvSpPr txBox="1">
            <a:spLocks/>
          </p:cNvSpPr>
          <p:nvPr userDrawn="1"/>
        </p:nvSpPr>
        <p:spPr>
          <a:xfrm>
            <a:off x="11634081" y="6574485"/>
            <a:ext cx="557922" cy="197251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6F065B3-9D94-411A-9FC0-296AE0CEBED3}" type="slidenum">
              <a:rPr lang="ko-KR" altLang="en-US" sz="800" smtClean="0">
                <a:solidFill>
                  <a:schemeClr val="tx1"/>
                </a:solidFill>
                <a:latin typeface="페이퍼로지 4 Regular" pitchFamily="2" charset="-127"/>
                <a:ea typeface="페이퍼로지 4 Regular" pitchFamily="2" charset="-127"/>
              </a:rPr>
              <a:pPr algn="ctr"/>
              <a:t>‹#›</a:t>
            </a:fld>
            <a:endParaRPr lang="ko-KR" altLang="en-US" sz="1200">
              <a:solidFill>
                <a:schemeClr val="tx1"/>
              </a:solidFill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DFAC7D0-BDF0-7734-E7CE-C48F449166A7}"/>
              </a:ext>
            </a:extLst>
          </p:cNvPr>
          <p:cNvSpPr/>
          <p:nvPr userDrawn="1"/>
        </p:nvSpPr>
        <p:spPr>
          <a:xfrm rot="10800000">
            <a:off x="0" y="6771735"/>
            <a:ext cx="12192000" cy="100778"/>
          </a:xfrm>
          <a:prstGeom prst="rect">
            <a:avLst/>
          </a:prstGeom>
          <a:solidFill>
            <a:srgbClr val="F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49">
              <a:ln>
                <a:solidFill>
                  <a:srgbClr val="5B9BD5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859180F-0EF7-4A2F-BA6D-97D13BF86EDB}"/>
              </a:ext>
            </a:extLst>
          </p:cNvPr>
          <p:cNvSpPr/>
          <p:nvPr userDrawn="1"/>
        </p:nvSpPr>
        <p:spPr>
          <a:xfrm>
            <a:off x="-875088" y="0"/>
            <a:ext cx="756000" cy="324000"/>
          </a:xfrm>
          <a:prstGeom prst="rect">
            <a:avLst/>
          </a:prstGeom>
          <a:solidFill>
            <a:srgbClr val="0075C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D1BA6C2-ADB7-AC56-C2AA-96920AF20173}"/>
              </a:ext>
            </a:extLst>
          </p:cNvPr>
          <p:cNvSpPr/>
          <p:nvPr userDrawn="1"/>
        </p:nvSpPr>
        <p:spPr>
          <a:xfrm>
            <a:off x="-875088" y="425908"/>
            <a:ext cx="756000" cy="324000"/>
          </a:xfrm>
          <a:prstGeom prst="rect">
            <a:avLst/>
          </a:prstGeom>
          <a:solidFill>
            <a:srgbClr val="F08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BB1BCCE-B9CB-8E6A-3500-1F1114135EFD}"/>
              </a:ext>
            </a:extLst>
          </p:cNvPr>
          <p:cNvSpPr/>
          <p:nvPr userDrawn="1"/>
        </p:nvSpPr>
        <p:spPr>
          <a:xfrm>
            <a:off x="-875088" y="1302661"/>
            <a:ext cx="756000" cy="324000"/>
          </a:xfrm>
          <a:prstGeom prst="rect">
            <a:avLst/>
          </a:prstGeom>
          <a:solidFill>
            <a:srgbClr val="004B9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547F28-906F-C543-7FA3-CF73D2EA2975}"/>
              </a:ext>
            </a:extLst>
          </p:cNvPr>
          <p:cNvSpPr/>
          <p:nvPr userDrawn="1"/>
        </p:nvSpPr>
        <p:spPr>
          <a:xfrm>
            <a:off x="-875088" y="851816"/>
            <a:ext cx="756000" cy="324000"/>
          </a:xfrm>
          <a:prstGeom prst="rect">
            <a:avLst/>
          </a:prstGeom>
          <a:solidFill>
            <a:srgbClr val="F9BB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퍼로지 4 Regular" pitchFamily="2" charset="-127"/>
              <a:ea typeface="페이퍼로지 4 Regular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38348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64A9253-7003-E072-34CA-8BBE8C554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F5018CA-0866-7320-812F-E0BBEBD7F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8952256-7B4B-D52D-4312-BBB8DC71E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11BD2C-EBE3-48A3-8810-B7A7A28E83A7}" type="datetimeFigureOut">
              <a:rPr lang="ko-KR" altLang="en-US" smtClean="0"/>
              <a:t>2025-12-02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E4CBBB-2A1B-B611-01BA-CD91FDBDA3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698AE1-26C4-FF6F-7ED0-FFCFE5F2E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CEF237-FDD1-4135-B5D8-FF3CF0E5A3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379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mailto:hailey.kim@rainbowpr.co.kr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735F89-5B7C-AFBA-5DF6-DF06D1A8A1B4}"/>
              </a:ext>
            </a:extLst>
          </p:cNvPr>
          <p:cNvSpPr txBox="1"/>
          <p:nvPr/>
        </p:nvSpPr>
        <p:spPr>
          <a:xfrm>
            <a:off x="566057" y="2767280"/>
            <a:ext cx="10756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8 ExtraBold" pitchFamily="2" charset="-127"/>
                <a:ea typeface="페이퍼로지 8 ExtraBold" pitchFamily="2" charset="-127"/>
              </a:rPr>
              <a:t>2025</a:t>
            </a:r>
            <a:r>
              <a:rPr lang="ko-KR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8 ExtraBold" pitchFamily="2" charset="-127"/>
                <a:ea typeface="페이퍼로지 8 ExtraBold" pitchFamily="2" charset="-127"/>
              </a:rPr>
              <a:t>년 컨설팅 공모전</a:t>
            </a:r>
            <a:endParaRPr lang="en-US" altLang="ko-KR" sz="4000" dirty="0">
              <a:solidFill>
                <a:schemeClr val="tx1">
                  <a:lumMod val="85000"/>
                  <a:lumOff val="15000"/>
                </a:schemeClr>
              </a:solidFill>
              <a:latin typeface="페이퍼로지 8 ExtraBold" pitchFamily="2" charset="-127"/>
              <a:ea typeface="페이퍼로지 8 ExtraBold" pitchFamily="2" charset="-127"/>
            </a:endParaRPr>
          </a:p>
          <a:p>
            <a:r>
              <a:rPr lang="ko-KR" altLang="en-US" sz="4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페이퍼로지 8 ExtraBold" pitchFamily="2" charset="-127"/>
                <a:ea typeface="페이퍼로지 8 ExtraBold" pitchFamily="2" charset="-127"/>
              </a:rPr>
              <a:t>결선전</a:t>
            </a:r>
            <a:r>
              <a:rPr lang="ko-KR" alt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8 ExtraBold" pitchFamily="2" charset="-127"/>
                <a:ea typeface="페이퍼로지 8 ExtraBold" pitchFamily="2" charset="-127"/>
              </a:rPr>
              <a:t> 행사 안내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72B50F-2730-DEEF-311B-6CA084776832}"/>
              </a:ext>
            </a:extLst>
          </p:cNvPr>
          <p:cNvSpPr txBox="1"/>
          <p:nvPr/>
        </p:nvSpPr>
        <p:spPr>
          <a:xfrm>
            <a:off x="566057" y="4178715"/>
            <a:ext cx="9283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4 Regular" pitchFamily="2" charset="-127"/>
                <a:ea typeface="페이퍼로지 4 Regular" pitchFamily="2" charset="-127"/>
              </a:rPr>
              <a:t>2025.12.9.(</a:t>
            </a: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4 Regular" pitchFamily="2" charset="-127"/>
                <a:ea typeface="페이퍼로지 4 Regular" pitchFamily="2" charset="-127"/>
              </a:rPr>
              <a:t>화</a:t>
            </a:r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4 Regular" pitchFamily="2" charset="-127"/>
                <a:ea typeface="페이퍼로지 4 Regular" pitchFamily="2" charset="-127"/>
              </a:rPr>
              <a:t>) </a:t>
            </a:r>
            <a:endParaRPr lang="ko-KR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페이퍼로지 8 ExtraBold" pitchFamily="2" charset="-127"/>
              <a:ea typeface="페이퍼로지 8 ExtraBold" pitchFamily="2" charset="-127"/>
            </a:endParaRPr>
          </a:p>
        </p:txBody>
      </p:sp>
      <p:pic>
        <p:nvPicPr>
          <p:cNvPr id="7" name="_x221186504" descr="EMB000023b00e57">
            <a:extLst>
              <a:ext uri="{FF2B5EF4-FFF2-40B4-BE49-F238E27FC236}">
                <a16:creationId xmlns:a16="http://schemas.microsoft.com/office/drawing/2014/main" id="{3583D130-6809-4273-BE3E-0A53CE62B6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132767" y="6042883"/>
            <a:ext cx="2901171" cy="638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" descr="G:\내 드라이브\#중소벤처기업부\중소벤처기업부 로고.png">
            <a:extLst>
              <a:ext uri="{FF2B5EF4-FFF2-40B4-BE49-F238E27FC236}">
                <a16:creationId xmlns:a16="http://schemas.microsoft.com/office/drawing/2014/main" id="{4871DBCB-BC12-4728-B1B1-8D3A821C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796" y="5754744"/>
            <a:ext cx="2841002" cy="110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748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BE234-4A41-8141-1455-751C992A5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A5496F02-BCC8-FF67-91AA-DB0AE22F80D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공모전 </a:t>
            </a:r>
            <a:r>
              <a:rPr lang="ko-KR" altLang="en-US" dirty="0" err="1"/>
              <a:t>결선전</a:t>
            </a:r>
            <a:r>
              <a:rPr lang="ko-KR" altLang="en-US" dirty="0"/>
              <a:t> 행사 개요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0595301-95BB-E1CE-CC2D-00E0A3085E4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텍스트 개체 틀 5">
            <a:extLst>
              <a:ext uri="{FF2B5EF4-FFF2-40B4-BE49-F238E27FC236}">
                <a16:creationId xmlns:a16="http://schemas.microsoft.com/office/drawing/2014/main" id="{67657FA0-3B16-3DFD-C20A-09EE0D01D06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>
            <a:extLst>
              <a:ext uri="{FF2B5EF4-FFF2-40B4-BE49-F238E27FC236}">
                <a16:creationId xmlns:a16="http://schemas.microsoft.com/office/drawing/2014/main" id="{1E5D80FA-F6C0-EB17-142A-6BFCE83D7E8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B29670D3-40F6-9633-1DAB-6D9ACBB54A9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8C0BC84-B9F1-2617-2FBF-0DB4B61374E4}"/>
              </a:ext>
            </a:extLst>
          </p:cNvPr>
          <p:cNvSpPr txBox="1"/>
          <p:nvPr/>
        </p:nvSpPr>
        <p:spPr>
          <a:xfrm>
            <a:off x="1933650" y="1308352"/>
            <a:ext cx="57256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공고기간 </a:t>
            </a:r>
            <a:r>
              <a:rPr lang="en-US" altLang="ko-KR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: 2025.11.4.(</a:t>
            </a:r>
            <a:r>
              <a:rPr lang="ko-KR" altLang="en-US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화</a:t>
            </a:r>
            <a:r>
              <a:rPr lang="en-US" altLang="ko-KR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) ~ 11.17.(</a:t>
            </a:r>
            <a:r>
              <a:rPr lang="ko-KR" altLang="en-US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월</a:t>
            </a:r>
            <a:r>
              <a:rPr lang="en-US" altLang="ko-KR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) 12:00</a:t>
            </a:r>
            <a:r>
              <a:rPr lang="ko-KR" altLang="en-US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까지</a:t>
            </a:r>
            <a:endParaRPr lang="en-US" altLang="ko-KR" sz="1600" dirty="0">
              <a:solidFill>
                <a:schemeClr val="bg1">
                  <a:lumMod val="75000"/>
                </a:schemeClr>
              </a:solidFill>
              <a:latin typeface="페이퍼로지 5 Medium" pitchFamily="2" charset="-127"/>
              <a:ea typeface="페이퍼로지 5 Medium" pitchFamily="2" charset="-127"/>
            </a:endParaRPr>
          </a:p>
          <a:p>
            <a:r>
              <a:rPr lang="en-US" altLang="ko-KR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1</a:t>
            </a:r>
            <a:r>
              <a:rPr lang="ko-KR" altLang="en-US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차 서류 심사</a:t>
            </a:r>
            <a:r>
              <a:rPr lang="en-US" altLang="ko-KR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: 2025. 11.19.(</a:t>
            </a:r>
            <a:r>
              <a:rPr lang="ko-KR" altLang="en-US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수</a:t>
            </a:r>
            <a:r>
              <a:rPr lang="en-US" altLang="ko-KR" sz="1600" dirty="0">
                <a:solidFill>
                  <a:schemeClr val="bg1">
                    <a:lumMod val="75000"/>
                  </a:schemeClr>
                </a:solidFill>
                <a:latin typeface="페이퍼로지 5 Medium" pitchFamily="2" charset="-127"/>
                <a:ea typeface="페이퍼로지 5 Medium" pitchFamily="2" charset="-127"/>
              </a:rPr>
              <a:t>) 13:00~17:00</a:t>
            </a:r>
          </a:p>
          <a:p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최종 결과 발표 및 시상식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: 2025.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12.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9.(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화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13:00~18:00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FD97EB2D-E970-53EE-550F-F3586259A7F6}"/>
              </a:ext>
            </a:extLst>
          </p:cNvPr>
          <p:cNvSpPr/>
          <p:nvPr/>
        </p:nvSpPr>
        <p:spPr>
          <a:xfrm>
            <a:off x="519705" y="1284701"/>
            <a:ext cx="1335183" cy="408840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일정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A95F1A-9BEA-B17F-80B6-1BD635E1238A}"/>
              </a:ext>
            </a:extLst>
          </p:cNvPr>
          <p:cNvSpPr txBox="1"/>
          <p:nvPr/>
        </p:nvSpPr>
        <p:spPr>
          <a:xfrm>
            <a:off x="1933650" y="2453290"/>
            <a:ext cx="4701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>
                <a:latin typeface="페이퍼로지 5 Medium" pitchFamily="2" charset="-127"/>
                <a:ea typeface="페이퍼로지 5 Medium" pitchFamily="2" charset="-127"/>
              </a:rPr>
              <a:t>센트로폴리스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 컨퍼런스</a:t>
            </a:r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033CB293-CE94-30D6-12EB-A3E1B6A4F493}"/>
              </a:ext>
            </a:extLst>
          </p:cNvPr>
          <p:cNvSpPr/>
          <p:nvPr/>
        </p:nvSpPr>
        <p:spPr>
          <a:xfrm>
            <a:off x="519705" y="2429639"/>
            <a:ext cx="1335183" cy="408840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장소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B10DC58-56DF-92F1-E2ED-CA62E1A6D12F}"/>
              </a:ext>
            </a:extLst>
          </p:cNvPr>
          <p:cNvSpPr txBox="1"/>
          <p:nvPr/>
        </p:nvSpPr>
        <p:spPr>
          <a:xfrm>
            <a:off x="1933650" y="3377646"/>
            <a:ext cx="5487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공모전 참석자 및 행사 관계자 등 약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100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명 내외</a:t>
            </a:r>
            <a:b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</a:b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* </a:t>
            </a:r>
            <a:r>
              <a:rPr lang="ko-KR" altLang="en-US" sz="1200" dirty="0" err="1">
                <a:latin typeface="페이퍼로지 5 Medium" pitchFamily="2" charset="-127"/>
                <a:ea typeface="페이퍼로지 5 Medium" pitchFamily="2" charset="-127"/>
              </a:rPr>
              <a:t>중기부</a:t>
            </a: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200" dirty="0">
                <a:latin typeface="페이퍼로지 5 Medium" pitchFamily="2" charset="-127"/>
                <a:ea typeface="페이퍼로지 5 Medium" pitchFamily="2" charset="-127"/>
              </a:rPr>
              <a:t>공단 본부 및 지역본부 담당자</a:t>
            </a: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200" dirty="0" err="1">
                <a:latin typeface="페이퍼로지 5 Medium" pitchFamily="2" charset="-127"/>
                <a:ea typeface="페이퍼로지 5 Medium" pitchFamily="2" charset="-127"/>
              </a:rPr>
              <a:t>권역별</a:t>
            </a:r>
            <a:r>
              <a:rPr lang="ko-KR" altLang="en-US" sz="1200" dirty="0">
                <a:latin typeface="페이퍼로지 5 Medium" pitchFamily="2" charset="-127"/>
                <a:ea typeface="페이퍼로지 5 Medium" pitchFamily="2" charset="-127"/>
              </a:rPr>
              <a:t> 전문운영기관 담당자</a:t>
            </a: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b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</a:b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   </a:t>
            </a:r>
            <a:r>
              <a:rPr lang="ko-KR" altLang="en-US" sz="1200" dirty="0">
                <a:latin typeface="페이퍼로지 5 Medium" pitchFamily="2" charset="-127"/>
                <a:ea typeface="페이퍼로지 5 Medium" pitchFamily="2" charset="-127"/>
              </a:rPr>
              <a:t>컨설턴트</a:t>
            </a: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200" dirty="0">
                <a:latin typeface="페이퍼로지 5 Medium" pitchFamily="2" charset="-127"/>
                <a:ea typeface="페이퍼로지 5 Medium" pitchFamily="2" charset="-127"/>
              </a:rPr>
              <a:t>관련 소상공인</a:t>
            </a:r>
            <a:r>
              <a:rPr lang="en-US" altLang="ko-KR" sz="12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관련학과 학생</a:t>
            </a:r>
            <a:r>
              <a:rPr lang="en-US" altLang="ko-KR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대학교</a:t>
            </a:r>
            <a:r>
              <a:rPr lang="en-US" altLang="ko-KR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/</a:t>
            </a:r>
            <a:r>
              <a:rPr lang="ko-KR" altLang="en-US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대학원</a:t>
            </a:r>
            <a:r>
              <a:rPr lang="en-US" altLang="ko-KR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)</a:t>
            </a:r>
            <a:r>
              <a:rPr lang="ko-KR" altLang="en-US" sz="1200" dirty="0">
                <a:solidFill>
                  <a:srgbClr val="00B0F0"/>
                </a:solidFill>
                <a:latin typeface="페이퍼로지 5 Medium" pitchFamily="2" charset="-127"/>
                <a:ea typeface="페이퍼로지 5 Medium" pitchFamily="2" charset="-127"/>
              </a:rPr>
              <a:t> </a:t>
            </a:r>
            <a:r>
              <a:rPr lang="ko-KR" altLang="en-US" sz="1200" dirty="0">
                <a:latin typeface="페이퍼로지 5 Medium" pitchFamily="2" charset="-127"/>
                <a:ea typeface="페이퍼로지 5 Medium" pitchFamily="2" charset="-127"/>
              </a:rPr>
              <a:t>등 </a:t>
            </a:r>
            <a:endParaRPr lang="en-US" altLang="ko-KR" sz="1200" dirty="0">
              <a:latin typeface="페이퍼로지 5 Medium" pitchFamily="2" charset="-127"/>
              <a:ea typeface="페이퍼로지 5 Medium" pitchFamily="2" charset="-127"/>
            </a:endParaRPr>
          </a:p>
          <a:p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8764E3FF-A8F3-67BA-40C3-F9A160DDF728}"/>
              </a:ext>
            </a:extLst>
          </p:cNvPr>
          <p:cNvSpPr/>
          <p:nvPr/>
        </p:nvSpPr>
        <p:spPr>
          <a:xfrm>
            <a:off x="519705" y="3315905"/>
            <a:ext cx="1335183" cy="408840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참석자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E24F83F-770E-37A6-ACB4-DD9BEFC15344}"/>
              </a:ext>
            </a:extLst>
          </p:cNvPr>
          <p:cNvSpPr txBox="1"/>
          <p:nvPr/>
        </p:nvSpPr>
        <p:spPr>
          <a:xfrm>
            <a:off x="1933650" y="4453435"/>
            <a:ext cx="5336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참가자 등록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인사말씀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공모전 발표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시상 및 기념 촬영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부대행사</a:t>
            </a:r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DCA97FFA-4350-F6ED-75BD-6564A1F3F97F}"/>
              </a:ext>
            </a:extLst>
          </p:cNvPr>
          <p:cNvSpPr/>
          <p:nvPr/>
        </p:nvSpPr>
        <p:spPr>
          <a:xfrm>
            <a:off x="519705" y="4429784"/>
            <a:ext cx="1335183" cy="408840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프로그램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6BBEAD6E-6D03-EC43-7743-51AE5FD24817}"/>
              </a:ext>
            </a:extLst>
          </p:cNvPr>
          <p:cNvSpPr/>
          <p:nvPr/>
        </p:nvSpPr>
        <p:spPr>
          <a:xfrm>
            <a:off x="519705" y="5331907"/>
            <a:ext cx="1335183" cy="408840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주최</a:t>
            </a:r>
          </a:p>
        </p:txBody>
      </p:sp>
      <p:pic>
        <p:nvPicPr>
          <p:cNvPr id="4" name="그림 3" descr="텍스트, 스크린샷, 포스터, 그래픽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730C6C3-57AE-05DF-14F6-8D61BFBDA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566" y="816821"/>
            <a:ext cx="3861700" cy="54602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5296E7-0474-1890-C247-AC8794D150AA}"/>
              </a:ext>
            </a:extLst>
          </p:cNvPr>
          <p:cNvSpPr txBox="1"/>
          <p:nvPr/>
        </p:nvSpPr>
        <p:spPr>
          <a:xfrm>
            <a:off x="1933650" y="5366806"/>
            <a:ext cx="5109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중소벤처기업부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600" dirty="0" err="1">
                <a:latin typeface="페이퍼로지 5 Medium" pitchFamily="2" charset="-127"/>
                <a:ea typeface="페이퍼로지 5 Medium" pitchFamily="2" charset="-127"/>
              </a:rPr>
              <a:t>소상공인시장진흥공단</a:t>
            </a:r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EBC1AA-9E9F-36F1-27EC-1135089B9457}"/>
              </a:ext>
            </a:extLst>
          </p:cNvPr>
          <p:cNvSpPr txBox="1"/>
          <p:nvPr/>
        </p:nvSpPr>
        <p:spPr>
          <a:xfrm>
            <a:off x="1933649" y="2755564"/>
            <a:ext cx="46374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>
                <a:latin typeface="페이퍼로지 5 Medium" pitchFamily="2" charset="-127"/>
                <a:ea typeface="페이퍼로지 5 Medium" pitchFamily="2" charset="-127"/>
              </a:defRPr>
            </a:lvl1pPr>
          </a:lstStyle>
          <a:p>
            <a:r>
              <a:rPr lang="en-US" altLang="ko-KR" sz="1200" dirty="0"/>
              <a:t>(</a:t>
            </a:r>
            <a:r>
              <a:rPr lang="ko-KR" altLang="en-US" sz="1200" dirty="0"/>
              <a:t>서울 종로구 </a:t>
            </a:r>
            <a:r>
              <a:rPr lang="ko-KR" altLang="en-US" sz="1200" dirty="0" err="1"/>
              <a:t>우정국로</a:t>
            </a:r>
            <a:r>
              <a:rPr lang="ko-KR" altLang="en-US" sz="1200" dirty="0"/>
              <a:t> </a:t>
            </a:r>
            <a:r>
              <a:rPr lang="en-US" altLang="ko-KR" sz="1200" dirty="0"/>
              <a:t>26 </a:t>
            </a:r>
            <a:r>
              <a:rPr lang="ko-KR" altLang="en-US" sz="1200" dirty="0" err="1"/>
              <a:t>센트로폴리스</a:t>
            </a:r>
            <a:r>
              <a:rPr lang="ko-KR" altLang="en-US" sz="1200" dirty="0"/>
              <a:t> </a:t>
            </a:r>
            <a:r>
              <a:rPr lang="en-US" altLang="ko-KR" sz="1200" dirty="0"/>
              <a:t>3</a:t>
            </a:r>
            <a:r>
              <a:rPr lang="ko-KR" altLang="en-US" sz="1200" dirty="0"/>
              <a:t>층</a:t>
            </a:r>
            <a:r>
              <a:rPr lang="en-US" altLang="ko-KR" sz="1200" dirty="0"/>
              <a:t>, 1</a:t>
            </a:r>
            <a:r>
              <a:rPr lang="ko-KR" altLang="en-US" sz="1200" dirty="0"/>
              <a:t>호선 </a:t>
            </a:r>
            <a:r>
              <a:rPr lang="ko-KR" altLang="en-US" sz="1200" dirty="0" err="1"/>
              <a:t>종각역</a:t>
            </a:r>
            <a:r>
              <a:rPr lang="ko-KR" altLang="en-US" sz="1200" dirty="0"/>
              <a:t> 도보 </a:t>
            </a:r>
            <a:r>
              <a:rPr lang="en-US" altLang="ko-KR" sz="1200" dirty="0"/>
              <a:t>3</a:t>
            </a:r>
            <a:r>
              <a:rPr lang="ko-KR" altLang="en-US" sz="1200" dirty="0" err="1"/>
              <a:t>분거리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577317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1B06A44-4A4F-C921-1804-E04582DBD6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공모전 </a:t>
            </a:r>
            <a:r>
              <a:rPr lang="ko-KR" altLang="en-US" dirty="0" err="1"/>
              <a:t>결선전</a:t>
            </a:r>
            <a:r>
              <a:rPr lang="ko-KR" altLang="en-US" dirty="0"/>
              <a:t> 행사소개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D501B0D-232F-F581-8145-A245151DCC6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텍스트 개체 틀 5">
            <a:extLst>
              <a:ext uri="{FF2B5EF4-FFF2-40B4-BE49-F238E27FC236}">
                <a16:creationId xmlns:a16="http://schemas.microsoft.com/office/drawing/2014/main" id="{0FAEB07C-C6D5-799F-CC0F-450BB6425B0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>
            <a:extLst>
              <a:ext uri="{FF2B5EF4-FFF2-40B4-BE49-F238E27FC236}">
                <a16:creationId xmlns:a16="http://schemas.microsoft.com/office/drawing/2014/main" id="{026C02F6-5CBA-48DA-A570-ED8D40D29E0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709A29E2-C14A-372E-35E1-15E7890A1EB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AC64597A-E836-53DB-82AA-677AD6C385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167554"/>
              </p:ext>
            </p:extLst>
          </p:nvPr>
        </p:nvGraphicFramePr>
        <p:xfrm>
          <a:off x="776856" y="2909711"/>
          <a:ext cx="11003113" cy="2644678"/>
        </p:xfrm>
        <a:graphic>
          <a:graphicData uri="http://schemas.openxmlformats.org/drawingml/2006/table">
            <a:tbl>
              <a:tblPr/>
              <a:tblGrid>
                <a:gridCol w="1748707">
                  <a:extLst>
                    <a:ext uri="{9D8B030D-6E8A-4147-A177-3AD203B41FA5}">
                      <a16:colId xmlns:a16="http://schemas.microsoft.com/office/drawing/2014/main" val="3523251686"/>
                    </a:ext>
                  </a:extLst>
                </a:gridCol>
                <a:gridCol w="571500">
                  <a:extLst>
                    <a:ext uri="{9D8B030D-6E8A-4147-A177-3AD203B41FA5}">
                      <a16:colId xmlns:a16="http://schemas.microsoft.com/office/drawing/2014/main" val="2145325664"/>
                    </a:ext>
                  </a:extLst>
                </a:gridCol>
                <a:gridCol w="5764755">
                  <a:extLst>
                    <a:ext uri="{9D8B030D-6E8A-4147-A177-3AD203B41FA5}">
                      <a16:colId xmlns:a16="http://schemas.microsoft.com/office/drawing/2014/main" val="1868490167"/>
                    </a:ext>
                  </a:extLst>
                </a:gridCol>
                <a:gridCol w="2918151">
                  <a:extLst>
                    <a:ext uri="{9D8B030D-6E8A-4147-A177-3AD203B41FA5}">
                      <a16:colId xmlns:a16="http://schemas.microsoft.com/office/drawing/2014/main" val="4078520784"/>
                    </a:ext>
                  </a:extLst>
                </a:gridCol>
              </a:tblGrid>
              <a:tr h="25662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시간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1000"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세부 내용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400"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비고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349243"/>
                  </a:ext>
                </a:extLst>
              </a:tr>
              <a:tr h="2414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- 12:30 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endParaRPr lang="ko-KR" altLang="en-US" sz="1050"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행사장 세팅 및 리허설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endParaRPr lang="ko-KR" altLang="en-US" sz="1050"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4387954"/>
                  </a:ext>
                </a:extLst>
              </a:tr>
              <a:tr h="2414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12:30 – 12:50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20’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참가자 등록 및 방명록 작성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endParaRPr lang="ko-KR" altLang="en-US" sz="1050" dirty="0"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3879451"/>
                  </a:ext>
                </a:extLst>
              </a:tr>
              <a:tr h="2414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12:50 – 13:00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참가자 입장 안내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dirty="0"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조정아 아나운서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3020503"/>
                  </a:ext>
                </a:extLst>
              </a:tr>
              <a:tr h="2244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13:00 – 13:10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인사말 및 개회 선언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중기부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,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공단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2256443"/>
                  </a:ext>
                </a:extLst>
              </a:tr>
              <a:tr h="2414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13:10 – 14:00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50’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특강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)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컨설팅 최신 트렌드 및 컨설팅 스킬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가제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dirty="0"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김상훈 소장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5134759"/>
                  </a:ext>
                </a:extLst>
              </a:tr>
              <a:tr h="2243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14:00 – 15:20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80’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결승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진출자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1~8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번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발표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팀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인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)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당 발표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분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질의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분 진행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841110"/>
                  </a:ext>
                </a:extLst>
              </a:tr>
              <a:tr h="2414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15:20 – 15:30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휴식시간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endParaRPr lang="ko-KR" altLang="en-US" sz="1050" dirty="0"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6347619"/>
                  </a:ext>
                </a:extLst>
              </a:tr>
              <a:tr h="24264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15:30 – 16:40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70’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결승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진출자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9~15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번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발표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팀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인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)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당 발표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분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질의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분 진행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8394120"/>
                  </a:ext>
                </a:extLst>
              </a:tr>
              <a:tr h="2414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16:40 – 17:10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30’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우수사례발표 및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평가취합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050" dirty="0"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’24</a:t>
                      </a:r>
                      <a:r>
                        <a:rPr lang="ko-KR" altLang="en-US" sz="1050" dirty="0"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년 컨설팅 공모전 대상 수상자 外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835087"/>
                  </a:ext>
                </a:extLst>
              </a:tr>
              <a:tr h="2478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17:10 – 17:30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20’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</a:rPr>
                        <a:t>시상 및 기념촬영</a:t>
                      </a: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endParaRPr lang="ko-KR" altLang="en-US" sz="1050" dirty="0">
                        <a:effectLst/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39679" marR="39679" marT="10970" marB="1097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0304270"/>
                  </a:ext>
                </a:extLst>
              </a:tr>
            </a:tbl>
          </a:graphicData>
        </a:graphic>
      </p:graphicFrame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316A3086-B14C-4307-85DD-065531774A9A}"/>
              </a:ext>
            </a:extLst>
          </p:cNvPr>
          <p:cNvSpPr/>
          <p:nvPr/>
        </p:nvSpPr>
        <p:spPr>
          <a:xfrm>
            <a:off x="528318" y="670482"/>
            <a:ext cx="1335183" cy="310803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행사소개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06D113-FCBB-4CAE-A18A-9CA7ABA5B42D}"/>
              </a:ext>
            </a:extLst>
          </p:cNvPr>
          <p:cNvSpPr txBox="1"/>
          <p:nvPr/>
        </p:nvSpPr>
        <p:spPr>
          <a:xfrm>
            <a:off x="1933648" y="676775"/>
            <a:ext cx="8922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컨설팅 공모전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1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차를 통과한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15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개 팀이 주제에 따라 실제 소상공인을 대상으로 컨설팅을 수행하고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,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그 결과를 발표하는 실전 경영의 장 입니다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CC6833-20C3-470A-85AC-22BD2C3C1FAC}"/>
              </a:ext>
            </a:extLst>
          </p:cNvPr>
          <p:cNvSpPr txBox="1"/>
          <p:nvPr/>
        </p:nvSpPr>
        <p:spPr>
          <a:xfrm>
            <a:off x="1933649" y="1209817"/>
            <a:ext cx="86895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>
                <a:latin typeface="페이퍼로지 5 Medium" pitchFamily="2" charset="-127"/>
                <a:ea typeface="페이퍼로지 5 Medium" pitchFamily="2" charset="-127"/>
              </a:defRPr>
            </a:lvl1pPr>
          </a:lstStyle>
          <a:p>
            <a:r>
              <a:rPr lang="en-US" altLang="ko-KR" sz="1200" dirty="0"/>
              <a:t>(</a:t>
            </a:r>
            <a:r>
              <a:rPr lang="ko-KR" altLang="en-US" sz="1200" dirty="0"/>
              <a:t>본 행사는 소상공인의 경쟁력 강화를 위한 창의적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혁</a:t>
            </a:r>
            <a:r>
              <a:rPr lang="ko-KR" altLang="en-US" sz="1200" dirty="0"/>
              <a:t>신적 경영 전략을</a:t>
            </a:r>
            <a:r>
              <a:rPr lang="en-US" altLang="ko-KR" sz="1200" dirty="0"/>
              <a:t> </a:t>
            </a:r>
            <a:r>
              <a:rPr lang="ko-KR" altLang="en-US" sz="1200" dirty="0"/>
              <a:t>제시하고</a:t>
            </a:r>
            <a:r>
              <a:rPr lang="en-US" altLang="ko-KR" sz="1200" dirty="0"/>
              <a:t>, </a:t>
            </a:r>
            <a:r>
              <a:rPr lang="ko-KR" altLang="en-US" sz="1200" dirty="0"/>
              <a:t>미래 컨설팅 인재를 육성하는 것을 목표로 합니다</a:t>
            </a:r>
            <a:r>
              <a:rPr lang="en-US" altLang="ko-KR" sz="1200" dirty="0"/>
              <a:t>.)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4F068496-7470-4AB3-BA7A-8E46CF08723D}"/>
              </a:ext>
            </a:extLst>
          </p:cNvPr>
          <p:cNvSpPr/>
          <p:nvPr/>
        </p:nvSpPr>
        <p:spPr>
          <a:xfrm>
            <a:off x="537285" y="2544121"/>
            <a:ext cx="1335183" cy="310803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행사 일정표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3EF1848E-587A-4F6F-ACC6-CAD4059D8BA6}"/>
              </a:ext>
            </a:extLst>
          </p:cNvPr>
          <p:cNvSpPr/>
          <p:nvPr/>
        </p:nvSpPr>
        <p:spPr>
          <a:xfrm>
            <a:off x="492461" y="6183787"/>
            <a:ext cx="1335183" cy="310803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행사구성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5AEAD01-EB07-4CD2-9325-C03694B56010}"/>
                  </a:ext>
                </a:extLst>
              </p:cNvPr>
              <p:cNvSpPr txBox="1"/>
              <p:nvPr/>
            </p:nvSpPr>
            <p:spPr>
              <a:xfrm>
                <a:off x="1969504" y="6082502"/>
                <a:ext cx="9783570" cy="361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①</m:t>
                    </m:r>
                  </m:oMath>
                </a14:m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컨설팅 공모전 </a:t>
                </a:r>
                <a:r>
                  <a:rPr lang="ko-KR" altLang="en-US" sz="1600" dirty="0" err="1">
                    <a:latin typeface="페이퍼로지 5 Medium" pitchFamily="2" charset="-127"/>
                    <a:ea typeface="페이퍼로지 5 Medium" pitchFamily="2" charset="-127"/>
                  </a:rPr>
                  <a:t>결선전</a:t>
                </a:r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 진행</a:t>
                </a:r>
                <a:r>
                  <a:rPr lang="en-US" altLang="ko-KR" sz="1600" dirty="0">
                    <a:latin typeface="페이퍼로지 5 Medium" pitchFamily="2" charset="-127"/>
                    <a:ea typeface="페이퍼로지 5 Medium" pitchFamily="2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②</m:t>
                    </m:r>
                  </m:oMath>
                </a14:m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특별강연</a:t>
                </a:r>
                <a:r>
                  <a:rPr lang="en-US" altLang="ko-KR" sz="1600" dirty="0">
                    <a:latin typeface="페이퍼로지 5 Medium" pitchFamily="2" charset="-127"/>
                    <a:ea typeface="페이퍼로지 5 Medium" pitchFamily="2" charset="-127"/>
                  </a:rPr>
                  <a:t>,</a:t>
                </a:r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③</m:t>
                    </m:r>
                    <m:sPre>
                      <m:sPrePr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  <a:ea typeface="페이퍼로지 5 Medium" pitchFamily="2" charset="-127"/>
                          </a:rPr>
                        </m:ctrlPr>
                      </m:sPrePr>
                      <m:sub/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페이퍼로지 5 Medium" pitchFamily="2" charset="-127"/>
                          </a:rPr>
                          <m:t>′</m:t>
                        </m:r>
                      </m:sup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페이퍼로지 5 Medium" pitchFamily="2" charset="-127"/>
                          </a:rPr>
                          <m:t>2</m:t>
                        </m:r>
                      </m:e>
                    </m:sPre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4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년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컨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설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팅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공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모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전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우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수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사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례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발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표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,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④컨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설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팅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우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수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사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례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홍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보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부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스</m:t>
                    </m:r>
                  </m:oMath>
                </a14:m>
                <a:endParaRPr lang="en-US" altLang="ko-KR" sz="1600" dirty="0">
                  <a:latin typeface="페이퍼로지 5 Medium" pitchFamily="2" charset="-127"/>
                  <a:ea typeface="페이퍼로지 5 Medium" pitchFamily="2" charset="-127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5AEAD01-EB07-4CD2-9325-C03694B560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9504" y="6082502"/>
                <a:ext cx="9783570" cy="361446"/>
              </a:xfrm>
              <a:prstGeom prst="rect">
                <a:avLst/>
              </a:prstGeom>
              <a:blipFill>
                <a:blip r:embed="rId3"/>
                <a:stretch>
                  <a:fillRect t="-6780" b="-1525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954EA951-2934-424F-AB1D-2B94A36CE16A}"/>
              </a:ext>
            </a:extLst>
          </p:cNvPr>
          <p:cNvSpPr txBox="1"/>
          <p:nvPr/>
        </p:nvSpPr>
        <p:spPr>
          <a:xfrm>
            <a:off x="1960547" y="6391419"/>
            <a:ext cx="86895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>
                <a:latin typeface="페이퍼로지 5 Medium" pitchFamily="2" charset="-127"/>
                <a:ea typeface="페이퍼로지 5 Medium" pitchFamily="2" charset="-127"/>
              </a:defRPr>
            </a:lvl1pPr>
          </a:lstStyle>
          <a:p>
            <a:r>
              <a:rPr lang="en-US" altLang="ko-KR" sz="1200" dirty="0"/>
              <a:t>  (</a:t>
            </a:r>
            <a:r>
              <a:rPr lang="ko-KR" altLang="en-US" sz="1200" dirty="0"/>
              <a:t>행사시작 전 참석자 전원 </a:t>
            </a:r>
            <a:r>
              <a:rPr lang="ko-KR" altLang="en-US" sz="1200" dirty="0" err="1"/>
              <a:t>케이터링</a:t>
            </a:r>
            <a:r>
              <a:rPr lang="ko-KR" altLang="en-US" sz="1200" dirty="0"/>
              <a:t> 제공</a:t>
            </a:r>
            <a:r>
              <a:rPr lang="en-US" altLang="ko-KR" sz="1200" dirty="0"/>
              <a:t>, 12</a:t>
            </a:r>
            <a:r>
              <a:rPr lang="ko-KR" altLang="en-US" sz="1200" dirty="0"/>
              <a:t>시 </a:t>
            </a:r>
            <a:r>
              <a:rPr lang="en-US" altLang="ko-KR" sz="1200" dirty="0"/>
              <a:t>30</a:t>
            </a:r>
            <a:r>
              <a:rPr lang="ko-KR" altLang="en-US" sz="1200" dirty="0"/>
              <a:t>분</a:t>
            </a:r>
            <a:r>
              <a:rPr lang="en-US" altLang="ko-KR" sz="1200" dirty="0"/>
              <a:t>~)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/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59B98E4D-55E1-4489-8A12-73DCAE7FBCC6}"/>
              </a:ext>
            </a:extLst>
          </p:cNvPr>
          <p:cNvSpPr/>
          <p:nvPr/>
        </p:nvSpPr>
        <p:spPr>
          <a:xfrm>
            <a:off x="537283" y="1746252"/>
            <a:ext cx="1335183" cy="310803"/>
          </a:xfrm>
          <a:prstGeom prst="roundRect">
            <a:avLst>
              <a:gd name="adj" fmla="val 50000"/>
            </a:avLst>
          </a:prstGeom>
          <a:solidFill>
            <a:srgbClr val="0075C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컨설팅 주제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9BF5F2A-30BE-445C-AEB0-EA8364FB6525}"/>
                  </a:ext>
                </a:extLst>
              </p:cNvPr>
              <p:cNvSpPr txBox="1"/>
              <p:nvPr/>
            </p:nvSpPr>
            <p:spPr>
              <a:xfrm>
                <a:off x="1960537" y="1734617"/>
                <a:ext cx="9783570" cy="5965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①</m:t>
                    </m:r>
                  </m:oMath>
                </a14:m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트렌드 기반의 마케팅 고도화 전략</a:t>
                </a:r>
                <a:r>
                  <a:rPr lang="en-US" altLang="ko-KR" sz="1600" dirty="0">
                    <a:latin typeface="페이퍼로지 5 Medium" pitchFamily="2" charset="-127"/>
                    <a:ea typeface="페이퍼로지 5 Medium" pitchFamily="2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600" b="0" i="0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            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②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소</m:t>
                    </m:r>
                  </m:oMath>
                </a14:m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상공인 </a:t>
                </a:r>
                <a:r>
                  <a:rPr lang="ko-KR" altLang="en-US" sz="1600" dirty="0" err="1">
                    <a:latin typeface="페이퍼로지 5 Medium" pitchFamily="2" charset="-127"/>
                    <a:ea typeface="페이퍼로지 5 Medium" pitchFamily="2" charset="-127"/>
                  </a:rPr>
                  <a:t>피봇</a:t>
                </a:r>
                <a:r>
                  <a:rPr lang="en-US" altLang="ko-KR" sz="1600" dirty="0">
                    <a:latin typeface="페이퍼로지 5 Medium" pitchFamily="2" charset="-127"/>
                    <a:ea typeface="페이퍼로지 5 Medium" pitchFamily="2" charset="-127"/>
                  </a:rPr>
                  <a:t>(pivot) </a:t>
                </a:r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전략  </a:t>
                </a:r>
                <a:endParaRPr lang="en-US" altLang="ko-KR" sz="1600" i="1" dirty="0">
                  <a:latin typeface="Cambria Math" panose="02040503050406030204" pitchFamily="18" charset="0"/>
                  <a:ea typeface="페이퍼로지 5 Medium" pitchFamily="2" charset="-127"/>
                </a:endParaRPr>
              </a:p>
              <a:p>
                <a14:m>
                  <m:oMath xmlns:m="http://schemas.openxmlformats.org/officeDocument/2006/math"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③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로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컬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상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권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맞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춤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컨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설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팅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전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략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                           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④</m:t>
                    </m:r>
                    <m:r>
                      <m:rPr>
                        <m:sty m:val="p"/>
                      </m:rPr>
                      <a:rPr lang="en-US" altLang="ko-KR" sz="1600" b="0" i="0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AI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페이퍼로지 5 Medium" pitchFamily="2" charset="-127"/>
                      </a:rPr>
                      <m:t>·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페이퍼로지 5 Medium" pitchFamily="2" charset="-127"/>
                      </a:rPr>
                      <m:t>데</m:t>
                    </m:r>
                  </m:oMath>
                </a14:m>
                <a:r>
                  <a:rPr lang="ko-KR" altLang="en-US" sz="1600" dirty="0">
                    <a:latin typeface="페이퍼로지 5 Medium" pitchFamily="2" charset="-127"/>
                    <a:ea typeface="페이퍼로지 5 Medium" pitchFamily="2" charset="-127"/>
                  </a:rPr>
                  <a:t>이터 활용 점포경영 혁신전략</a:t>
                </a:r>
                <a:endParaRPr lang="en-US" altLang="ko-KR" sz="1600" dirty="0">
                  <a:latin typeface="페이퍼로지 5 Medium" pitchFamily="2" charset="-127"/>
                  <a:ea typeface="페이퍼로지 5 Medium" pitchFamily="2" charset="-127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9BF5F2A-30BE-445C-AEB0-EA8364FB65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537" y="1734617"/>
                <a:ext cx="9783570" cy="596574"/>
              </a:xfrm>
              <a:prstGeom prst="rect">
                <a:avLst/>
              </a:prstGeom>
              <a:blipFill>
                <a:blip r:embed="rId4"/>
                <a:stretch>
                  <a:fillRect l="-62" t="-3093" b="-1134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CB0D76BA-D820-4AE2-BD21-A5D9D0C3CCFE}"/>
              </a:ext>
            </a:extLst>
          </p:cNvPr>
          <p:cNvSpPr txBox="1"/>
          <p:nvPr/>
        </p:nvSpPr>
        <p:spPr>
          <a:xfrm>
            <a:off x="872706" y="5638378"/>
            <a:ext cx="108058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>
                <a:latin typeface="페이퍼로지 5 Medium" pitchFamily="2" charset="-127"/>
                <a:ea typeface="페이퍼로지 5 Medium" pitchFamily="2" charset="-127"/>
              </a:defRPr>
            </a:lvl1pPr>
          </a:lstStyle>
          <a:p>
            <a:r>
              <a:rPr lang="en-US" altLang="ko-KR" sz="1200" dirty="0"/>
              <a:t>* </a:t>
            </a:r>
            <a:r>
              <a:rPr lang="ko-KR" altLang="en-US" sz="1200" dirty="0"/>
              <a:t>시상내역 </a:t>
            </a:r>
            <a:r>
              <a:rPr lang="en-US" altLang="ko-KR" sz="1200" dirty="0"/>
              <a:t>: </a:t>
            </a:r>
            <a:r>
              <a:rPr lang="ko-KR" altLang="en-US" sz="1200" dirty="0"/>
              <a:t>대상</a:t>
            </a:r>
            <a:r>
              <a:rPr lang="en-US" altLang="ko-KR" sz="1200" dirty="0"/>
              <a:t>(</a:t>
            </a:r>
            <a:r>
              <a:rPr lang="ko-KR" altLang="en-US" sz="1200" dirty="0" err="1"/>
              <a:t>중기부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장관상</a:t>
            </a:r>
            <a:r>
              <a:rPr lang="en-US" altLang="ko-KR" sz="1200" dirty="0"/>
              <a:t>) 1</a:t>
            </a:r>
            <a:r>
              <a:rPr lang="ko-KR" altLang="en-US" sz="1200" dirty="0"/>
              <a:t>명</a:t>
            </a:r>
            <a:r>
              <a:rPr lang="en-US" altLang="ko-KR" sz="1200" dirty="0"/>
              <a:t>, </a:t>
            </a:r>
            <a:r>
              <a:rPr lang="ko-KR" altLang="en-US" sz="1200" dirty="0"/>
              <a:t>최우수상</a:t>
            </a:r>
            <a:r>
              <a:rPr lang="en-US" altLang="ko-KR" sz="1200" dirty="0"/>
              <a:t>(</a:t>
            </a:r>
            <a:r>
              <a:rPr lang="ko-KR" altLang="en-US" sz="1200" dirty="0"/>
              <a:t>공단 이사장상</a:t>
            </a:r>
            <a:r>
              <a:rPr lang="en-US" altLang="ko-KR" sz="1200" dirty="0"/>
              <a:t>) 2</a:t>
            </a:r>
            <a:r>
              <a:rPr lang="ko-KR" altLang="en-US" sz="1200" dirty="0"/>
              <a:t>명</a:t>
            </a:r>
            <a:r>
              <a:rPr lang="en-US" altLang="ko-KR" sz="1200" dirty="0"/>
              <a:t>, </a:t>
            </a:r>
            <a:r>
              <a:rPr lang="ko-KR" altLang="en-US" sz="1200" dirty="0"/>
              <a:t>우수상</a:t>
            </a:r>
            <a:r>
              <a:rPr lang="en-US" altLang="ko-KR" sz="1200" dirty="0"/>
              <a:t>(</a:t>
            </a:r>
            <a:r>
              <a:rPr lang="ko-KR" altLang="en-US" sz="1200" dirty="0"/>
              <a:t>공단 이사장상</a:t>
            </a:r>
            <a:r>
              <a:rPr lang="en-US" altLang="ko-KR" sz="1200" dirty="0"/>
              <a:t>) 3</a:t>
            </a:r>
            <a:r>
              <a:rPr lang="ko-KR" altLang="en-US" sz="1200" dirty="0"/>
              <a:t>명</a:t>
            </a:r>
            <a:r>
              <a:rPr lang="en-US" altLang="ko-KR" sz="1200" dirty="0"/>
              <a:t> /   </a:t>
            </a:r>
            <a:r>
              <a:rPr lang="ko-KR" altLang="en-US" sz="1200" dirty="0"/>
              <a:t>특전 </a:t>
            </a:r>
            <a:r>
              <a:rPr lang="en-US" altLang="ko-KR" sz="1200" dirty="0"/>
              <a:t>: </a:t>
            </a:r>
            <a:r>
              <a:rPr lang="ko-KR" altLang="en-US" sz="1200" dirty="0"/>
              <a:t>수상자 전원 </a:t>
            </a:r>
            <a:r>
              <a:rPr lang="en-US" altLang="ko-KR" sz="1200" dirty="0"/>
              <a:t>’26</a:t>
            </a:r>
            <a:r>
              <a:rPr lang="ko-KR" altLang="en-US" sz="1200" dirty="0"/>
              <a:t>년  공단 역량강화 컨설턴트 </a:t>
            </a:r>
            <a:r>
              <a:rPr lang="en-US" altLang="ko-KR" sz="1200" dirty="0"/>
              <a:t>1</a:t>
            </a:r>
            <a:r>
              <a:rPr lang="ko-KR" altLang="en-US" sz="1200" dirty="0"/>
              <a:t>년 활동 자격 부여</a:t>
            </a:r>
          </a:p>
        </p:txBody>
      </p:sp>
    </p:spTree>
    <p:extLst>
      <p:ext uri="{BB962C8B-B14F-4D97-AF65-F5344CB8AC3E}">
        <p14:creationId xmlns:p14="http://schemas.microsoft.com/office/powerpoint/2010/main" val="704000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1B06A44-4A4F-C921-1804-E04582DBD6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/>
              <a:t>공모전 </a:t>
            </a:r>
            <a:r>
              <a:rPr lang="ko-KR" altLang="en-US" dirty="0" err="1"/>
              <a:t>결선전</a:t>
            </a:r>
            <a:r>
              <a:rPr lang="ko-KR" altLang="en-US" dirty="0"/>
              <a:t> 행사 참여</a:t>
            </a:r>
            <a:r>
              <a:rPr lang="en-US" altLang="ko-KR" dirty="0"/>
              <a:t>(</a:t>
            </a:r>
            <a:r>
              <a:rPr lang="ko-KR" altLang="en-US" dirty="0"/>
              <a:t>참관</a:t>
            </a:r>
            <a:r>
              <a:rPr lang="en-US" altLang="ko-KR" dirty="0"/>
              <a:t>)</a:t>
            </a:r>
            <a:r>
              <a:rPr lang="ko-KR" altLang="en-US" dirty="0"/>
              <a:t> 신청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D501B0D-232F-F581-8145-A245151DCC6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텍스트 개체 틀 5">
            <a:extLst>
              <a:ext uri="{FF2B5EF4-FFF2-40B4-BE49-F238E27FC236}">
                <a16:creationId xmlns:a16="http://schemas.microsoft.com/office/drawing/2014/main" id="{0FAEB07C-C6D5-799F-CC0F-450BB6425B0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>
            <a:extLst>
              <a:ext uri="{FF2B5EF4-FFF2-40B4-BE49-F238E27FC236}">
                <a16:creationId xmlns:a16="http://schemas.microsoft.com/office/drawing/2014/main" id="{026C02F6-5CBA-48DA-A570-ED8D40D29E0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709A29E2-C14A-372E-35E1-15E7890A1EB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316A3086-B14C-4307-85DD-065531774A9A}"/>
              </a:ext>
            </a:extLst>
          </p:cNvPr>
          <p:cNvSpPr/>
          <p:nvPr/>
        </p:nvSpPr>
        <p:spPr>
          <a:xfrm>
            <a:off x="528317" y="912529"/>
            <a:ext cx="2430036" cy="310803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행사 참여</a:t>
            </a:r>
            <a:r>
              <a:rPr lang="en-US" altLang="ko-KR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(</a:t>
            </a:r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참관</a:t>
            </a:r>
            <a:r>
              <a:rPr lang="en-US" altLang="ko-KR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) </a:t>
            </a:r>
            <a:r>
              <a:rPr lang="ko-KR" altLang="en-US" sz="1700" dirty="0">
                <a:solidFill>
                  <a:schemeClr val="bg1"/>
                </a:solidFill>
                <a:latin typeface="페이퍼로지 6 SemiBold" pitchFamily="2" charset="-127"/>
                <a:ea typeface="페이퍼로지 6 SemiBold" pitchFamily="2" charset="-127"/>
              </a:rPr>
              <a:t>신청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06D113-FCBB-4CAE-A18A-9CA7ABA5B42D}"/>
              </a:ext>
            </a:extLst>
          </p:cNvPr>
          <p:cNvSpPr txBox="1"/>
          <p:nvPr/>
        </p:nvSpPr>
        <p:spPr>
          <a:xfrm>
            <a:off x="855103" y="1364729"/>
            <a:ext cx="8689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신청자격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컨설팅 공모전 참여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참관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을 통해 컨설팅 역량 강화를 희망하는 누구나</a:t>
            </a:r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6D96AE-9A6A-42DC-A732-A4DB26ED2802}"/>
              </a:ext>
            </a:extLst>
          </p:cNvPr>
          <p:cNvSpPr txBox="1"/>
          <p:nvPr/>
        </p:nvSpPr>
        <p:spPr>
          <a:xfrm>
            <a:off x="864068" y="1822533"/>
            <a:ext cx="8689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신청기간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’25.12.4.(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목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18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시 까지 </a:t>
            </a:r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0BBAB29-51DA-4C06-8EE5-7F9978C3663F}"/>
              </a:ext>
            </a:extLst>
          </p:cNvPr>
          <p:cNvSpPr txBox="1"/>
          <p:nvPr/>
        </p:nvSpPr>
        <p:spPr>
          <a:xfrm>
            <a:off x="875813" y="2238804"/>
            <a:ext cx="107603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신청방법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이메일 신청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  <a:hlinkClick r:id="rId2"/>
              </a:rPr>
              <a:t>hailey.kim@rainbowpr.co.kr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)    </a:t>
            </a:r>
            <a:r>
              <a:rPr lang="en-US" altLang="ko-KR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* </a:t>
            </a:r>
            <a:r>
              <a:rPr lang="ko-KR" altLang="en-US" sz="1600" dirty="0">
                <a:solidFill>
                  <a:srgbClr val="FF0000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이메일 본문에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이름</a:t>
            </a:r>
            <a:r>
              <a:rPr lang="en-US" altLang="ko-KR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,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소속</a:t>
            </a:r>
            <a:r>
              <a:rPr lang="en-US" altLang="ko-KR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/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직위</a:t>
            </a:r>
            <a:r>
              <a:rPr lang="en-US" altLang="ko-KR" sz="1600" b="0" i="0" dirty="0">
                <a:solidFill>
                  <a:srgbClr val="FF0000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휴대전화번호 필수 작성</a:t>
            </a:r>
            <a:r>
              <a:rPr lang="en-US" altLang="ko-KR" sz="1600" dirty="0">
                <a:solidFill>
                  <a:srgbClr val="FF0000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 </a:t>
            </a:r>
            <a:endParaRPr lang="en-US" altLang="ko-KR" sz="1600" dirty="0">
              <a:solidFill>
                <a:srgbClr val="FF0000"/>
              </a:solidFill>
              <a:latin typeface="페이퍼로지 5 Medium" pitchFamily="2" charset="-127"/>
              <a:ea typeface="페이퍼로지 5 Medium" pitchFamily="2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A87877E-30A6-4281-802F-8B0EC3546437}"/>
              </a:ext>
            </a:extLst>
          </p:cNvPr>
          <p:cNvSpPr txBox="1"/>
          <p:nvPr/>
        </p:nvSpPr>
        <p:spPr>
          <a:xfrm>
            <a:off x="855103" y="2654536"/>
            <a:ext cx="8689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관련문의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컨설팅 공모전 운영사무국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(02-541-4531</a:t>
            </a:r>
            <a:r>
              <a:rPr lang="en-US" altLang="ko-KR" sz="1600" b="0" i="0" dirty="0">
                <a:solidFill>
                  <a:srgbClr val="444444"/>
                </a:solidFill>
                <a:effectLst/>
                <a:latin typeface="gulim" panose="020B0600000101010101" pitchFamily="50" charset="-127"/>
                <a:ea typeface="gulim" panose="020B0600000101010101" pitchFamily="50" charset="-127"/>
              </a:rPr>
              <a:t>)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 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0C94FE09-F1F9-4C9D-8111-1C66391686FB}"/>
              </a:ext>
            </a:extLst>
          </p:cNvPr>
          <p:cNvSpPr/>
          <p:nvPr/>
        </p:nvSpPr>
        <p:spPr>
          <a:xfrm>
            <a:off x="863740" y="3616585"/>
            <a:ext cx="2341976" cy="3385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rgbClr val="0075C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페이퍼로지 6 SemiBold" pitchFamily="2" charset="-127"/>
                <a:ea typeface="페이퍼로지 6 SemiBold" pitchFamily="2" charset="-127"/>
              </a:rPr>
              <a:t>행사장 출입 사전 등록</a:t>
            </a:r>
          </a:p>
        </p:txBody>
      </p:sp>
      <p:pic>
        <p:nvPicPr>
          <p:cNvPr id="23" name="그림 22" descr="벽, 실내, 싱크대, 버려진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670525D-614B-4E90-AFE6-72361BC6C7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04638" y="3616952"/>
            <a:ext cx="3006864" cy="304333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B9FA50F-1306-4D23-98FA-50AE8DA377F5}"/>
              </a:ext>
            </a:extLst>
          </p:cNvPr>
          <p:cNvSpPr txBox="1"/>
          <p:nvPr/>
        </p:nvSpPr>
        <p:spPr>
          <a:xfrm>
            <a:off x="6530498" y="4364695"/>
            <a:ext cx="4654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참석자들의 휴대전화 연락처로 </a:t>
            </a:r>
            <a:b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</a:b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입구 출입 가능한 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QR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코드 송신</a:t>
            </a:r>
            <a:b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</a:br>
            <a:r>
              <a:rPr lang="en-US" altLang="ko-KR" sz="1400" dirty="0">
                <a:latin typeface="페이퍼로지 5 Medium" pitchFamily="2" charset="-127"/>
                <a:ea typeface="페이퍼로지 5 Medium" pitchFamily="2" charset="-127"/>
              </a:rPr>
              <a:t>* 2025. 12. 8. (</a:t>
            </a:r>
            <a:r>
              <a:rPr lang="ko-KR" altLang="en-US" sz="1400" dirty="0">
                <a:latin typeface="페이퍼로지 5 Medium" pitchFamily="2" charset="-127"/>
                <a:ea typeface="페이퍼로지 5 Medium" pitchFamily="2" charset="-127"/>
              </a:rPr>
              <a:t>월</a:t>
            </a:r>
            <a:r>
              <a:rPr lang="en-US" altLang="ko-KR" sz="1400" dirty="0">
                <a:latin typeface="페이퍼로지 5 Medium" pitchFamily="2" charset="-127"/>
                <a:ea typeface="페이퍼로지 5 Medium" pitchFamily="2" charset="-127"/>
              </a:rPr>
              <a:t>) </a:t>
            </a:r>
            <a:r>
              <a:rPr lang="ko-KR" altLang="en-US" sz="1400" dirty="0">
                <a:latin typeface="페이퍼로지 5 Medium" pitchFamily="2" charset="-127"/>
                <a:ea typeface="페이퍼로지 5 Medium" pitchFamily="2" charset="-127"/>
              </a:rPr>
              <a:t> </a:t>
            </a:r>
            <a:endParaRPr lang="en-US" altLang="ko-KR" sz="1600" dirty="0">
              <a:latin typeface="페이퍼로지 5 Medium" pitchFamily="2" charset="-127"/>
              <a:ea typeface="페이퍼로지 5 Medium" pitchFamily="2" charset="-127"/>
            </a:endParaRPr>
          </a:p>
        </p:txBody>
      </p:sp>
      <p:pic>
        <p:nvPicPr>
          <p:cNvPr id="25" name="그림 24" descr="텍스트, 스크린샷, 그래픽 디자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0405ED6-FDD1-448E-B44A-4D1CAA8810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292" y="5218749"/>
            <a:ext cx="1680411" cy="151909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9653DD6-D2EB-402B-A0FF-727D4642B8D9}"/>
              </a:ext>
            </a:extLst>
          </p:cNvPr>
          <p:cNvSpPr txBox="1"/>
          <p:nvPr/>
        </p:nvSpPr>
        <p:spPr>
          <a:xfrm>
            <a:off x="875814" y="3011562"/>
            <a:ext cx="86895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(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유의사항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) </a:t>
            </a:r>
            <a:r>
              <a:rPr lang="ko-KR" altLang="en-US" sz="1600" dirty="0">
                <a:latin typeface="페이퍼로지 5 Medium" pitchFamily="2" charset="-127"/>
                <a:ea typeface="페이퍼로지 5 Medium" pitchFamily="2" charset="-127"/>
              </a:rPr>
              <a:t>참여인원 제한에 따라 선착순 신청 마감 될 수 있음</a:t>
            </a:r>
            <a:r>
              <a:rPr lang="en-US" altLang="ko-KR" sz="1600" dirty="0">
                <a:latin typeface="페이퍼로지 5 Medium" pitchFamily="2" charset="-127"/>
                <a:ea typeface="페이퍼로지 5 Medium" pitchFamily="2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6839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C159AC8-02BC-9CCA-C3C2-4ACA76997F2D}"/>
              </a:ext>
            </a:extLst>
          </p:cNvPr>
          <p:cNvSpPr txBox="1"/>
          <p:nvPr/>
        </p:nvSpPr>
        <p:spPr>
          <a:xfrm>
            <a:off x="717550" y="2921168"/>
            <a:ext cx="10756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>
                <a:solidFill>
                  <a:schemeClr val="tx1">
                    <a:lumMod val="85000"/>
                    <a:lumOff val="15000"/>
                  </a:schemeClr>
                </a:solidFill>
                <a:latin typeface="페이퍼로지 8 ExtraBold" pitchFamily="2" charset="-127"/>
                <a:ea typeface="페이퍼로지 8 ExtraBold" pitchFamily="2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2253581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0f61ba2-56ea-4d03-ba73-23cfd215e4fb">
      <Terms xmlns="http://schemas.microsoft.com/office/infopath/2007/PartnerControls"/>
    </lcf76f155ced4ddcb4097134ff3c332f>
    <TaxCatchAll xmlns="caa07b4d-c910-46c7-8a67-a4ee12de32ff" xsi:nil="true"/>
    <_Flow_SignoffStatus xmlns="40f61ba2-56ea-4d03-ba73-23cfd215e4f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EC81D33673BF1543AECEE1D15729C3D1" ma:contentTypeVersion="20" ma:contentTypeDescription="새 문서를 만듭니다." ma:contentTypeScope="" ma:versionID="e38201556592e39f91fd56aa764727fb">
  <xsd:schema xmlns:xsd="http://www.w3.org/2001/XMLSchema" xmlns:xs="http://www.w3.org/2001/XMLSchema" xmlns:p="http://schemas.microsoft.com/office/2006/metadata/properties" xmlns:ns2="caa07b4d-c910-46c7-8a67-a4ee12de32ff" xmlns:ns3="40f61ba2-56ea-4d03-ba73-23cfd215e4fb" targetNamespace="http://schemas.microsoft.com/office/2006/metadata/properties" ma:root="true" ma:fieldsID="8ce6a45e827ac1876b261b647eec338c" ns2:_="" ns3:_="">
    <xsd:import namespace="caa07b4d-c910-46c7-8a67-a4ee12de32ff"/>
    <xsd:import namespace="40f61ba2-56ea-4d03-ba73-23cfd215e4f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_Flow_SignoffStatu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a07b4d-c910-46c7-8a67-a4ee12de32f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공유 대상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세부 정보 공유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45b5670-dbc5-4c4b-bb73-2bcd66f2888e}" ma:internalName="TaxCatchAll" ma:showField="CatchAllData" ma:web="caa07b4d-c910-46c7-8a67-a4ee12de32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f61ba2-56ea-4d03-ba73-23cfd215e4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이미지 태그" ma:readOnly="false" ma:fieldId="{5cf76f15-5ced-4ddc-b409-7134ff3c332f}" ma:taxonomyMulti="true" ma:sspId="6e658f2b-ff41-4f7d-a9df-18a3271a3d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4" nillable="true" ma:displayName="사인 오프 상태" ma:internalName="_xc0ac__xc778__x0020__xc624__xd504__x0020__xc0c1__xd0dc_">
      <xsd:simpleType>
        <xsd:restriction base="dms:Text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57499A-BBB9-4BF0-A38A-76052AE20EF8}">
  <ds:schemaRefs>
    <ds:schemaRef ds:uri="http://schemas.microsoft.com/office/2006/metadata/properties"/>
    <ds:schemaRef ds:uri="caa07b4d-c910-46c7-8a67-a4ee12de32ff"/>
    <ds:schemaRef ds:uri="http://purl.org/dc/terms/"/>
    <ds:schemaRef ds:uri="40f61ba2-56ea-4d03-ba73-23cfd215e4fb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65EE5DA-C52B-4FE4-A076-DE4CDB825E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7E2A51-1B84-4CF0-AE9F-A5873759B8CF}">
  <ds:schemaRefs>
    <ds:schemaRef ds:uri="40f61ba2-56ea-4d03-ba73-23cfd215e4fb"/>
    <ds:schemaRef ds:uri="caa07b4d-c910-46c7-8a67-a4ee12de32f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590</Words>
  <Application>Microsoft Office PowerPoint</Application>
  <PresentationFormat>와이드스크린</PresentationFormat>
  <Paragraphs>83</Paragraphs>
  <Slides>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9" baseType="lpstr">
      <vt:lpstr>HG꼬딕씨_Pro 40g</vt:lpstr>
      <vt:lpstr>gulim</vt:lpstr>
      <vt:lpstr>페이퍼로지 6 SemiBold</vt:lpstr>
      <vt:lpstr>HG꼬딕씨_Pro 60g</vt:lpstr>
      <vt:lpstr>페이퍼로지 8 ExtraBold</vt:lpstr>
      <vt:lpstr>YoonGothic Medium</vt:lpstr>
      <vt:lpstr>맑은 고딕</vt:lpstr>
      <vt:lpstr>페이퍼로지 7 Bold</vt:lpstr>
      <vt:lpstr>페이퍼로지 5 Medium</vt:lpstr>
      <vt:lpstr>페이퍼로지 4 Regular</vt:lpstr>
      <vt:lpstr>Arial</vt:lpstr>
      <vt:lpstr>페이퍼로지 3 Light</vt:lpstr>
      <vt:lpstr>Cambria Math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옥 수진</dc:creator>
  <cp:lastModifiedBy>KM-Rental</cp:lastModifiedBy>
  <cp:revision>15</cp:revision>
  <dcterms:created xsi:type="dcterms:W3CDTF">2025-10-12T10:36:07Z</dcterms:created>
  <dcterms:modified xsi:type="dcterms:W3CDTF">2025-12-02T06:04:43Z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ContentTypeId" pid="4">
    <vt:lpwstr>0x010100EC81D33673BF1543AECEE1D15729C3D1</vt:lpwstr>
  </property>
  <property fmtid="{D5CDD505-2E9C-101B-9397-08002B2CF9AE}" name="Fasoo_Trace_ID" pid="5">
    <vt:lpwstr>eyJub2RlMSI6eyJkc2QiOiIwMDAwMDAwMDAwMDAwMDAwIiwibG9nVGltZSI6IjIwMjUtMTItMDJUMDU6NTc6MDhaIiwicElEIjoyMDQ4LCJ0cmFjZUlkIjoiNzQwNDBDNzNGM0YyNEZFOTg5RDU0NDFEQzZCNkFGRTAiLCJ1c2VyQ29kZSI6ImFuZ2UwMTEifSwibm9kZTIiOnsiZHNkIjoiMDEwMDAwMDAwMDAwMjI0MSIsImxvZ1RpbWUiOiIyMDI1LTEyLTAyVDA1OjU4OjQ5WiIsInBJRCI6MSwidHJhY2VJZCI6IkYxMjQ5NUUxMzY1OTRDNTc4RDE4QTlGMTg1Qzc4QUI3IiwidXNlckNvZGUiOiJhbmdlMDExIn0sIm5vZGUzIjp7ImRzZCI6IjAwMDAwMDAwMDAwMDAwMDAiLCJsb2dUaW1lIjoiMjAyNS0xMi0wMlQwNTo1OTowM1oiLCJwSUQiOjIwNDgsInRyYWNlSWQiOiJDMDQ0OTJGM0QwNjQ0NDIwQTQ2QzlGMzc1RTc3NzFFOSIsInVzZXJDb2RlIjoiYW5nZTAxMSJ9LCJub2RlNCI6eyJkc2QiOiIwMTAwMDAwMDAwMDAyMjQxIiwibG9nVGltZSI6IjIwMjUtMTItMDJUMDY6MDQ6NDVaIiwicElEIjoxLCJ0cmFjZUlkIjoiMEQyRTA3RTM2ODFFNDhDN0I2MTgxNzhGMEM5Qjg3QTQiLCJ1c2VyQ29kZSI6ImFuZ2UwMTEifSwibm9kZTUiOnsiZHNkIjoiMDAwMDAwMDAwMDAwMDAwMCIsImxvZ1RpbWUiOiIyMDI1LTEyLTAyVDA2OjA1OjAzWiIsInBJRCI6MjA0OCwidHJhY2VJZCI6IkFBNTVCM0MyNTFFMjRFNzJBRUUzMjA3Q0M1RjRCQjU4IiwidXNlckNvZGUiOiJhbmdlMDExIn0sIm5vZGVDb3VudCI6Nn0=</vt:lpwstr>
  </property>
</Properties>
</file>