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4" r:id="rId2"/>
    <p:sldId id="265" r:id="rId3"/>
    <p:sldId id="260" r:id="rId4"/>
    <p:sldId id="262" r:id="rId5"/>
    <p:sldId id="261" r:id="rId6"/>
    <p:sldId id="266" r:id="rId7"/>
  </p:sldIdLst>
  <p:sldSz cx="12192000" cy="6858000"/>
  <p:notesSz cx="6799263" cy="9929813"/>
  <p:embeddedFontLst>
    <p:embeddedFont>
      <p:font typeface="HY헤드라인M" panose="02030600000101010101" pitchFamily="18" charset="-127"/>
      <p:regular r:id="rId8"/>
    </p:embeddedFont>
    <p:embeddedFont>
      <p:font typeface="Arial Black" panose="020B0A04020102020204" pitchFamily="34" charset="0"/>
      <p:bold r:id="rId9"/>
    </p:embeddedFont>
    <p:embeddedFont>
      <p:font typeface="Britannic Bold" panose="020B0903060703020204" pitchFamily="34" charset="0"/>
      <p:regular r:id="rId10"/>
    </p:embeddedFont>
    <p:embeddedFont>
      <p:font typeface="Segoe UI Black" panose="020B0A02040204020203" pitchFamily="34" charset="0"/>
      <p:bold r:id="rId11"/>
      <p:boldItalic r:id="rId12"/>
    </p:embeddedFont>
    <p:embeddedFont>
      <p:font typeface="맑은 고딕" panose="020B0503020000020004" pitchFamily="50" charset="-127"/>
      <p:regular r:id="rId13"/>
      <p:bold r:id="rId14"/>
    </p:embeddedFont>
    <p:embeddedFont>
      <p:font typeface="휴먼둥근헤드라인" panose="02030504000101010101" pitchFamily="18" charset="-127"/>
      <p:regular r:id="rId1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1903"/>
    <a:srgbClr val="FC6A53"/>
    <a:srgbClr val="A47A04"/>
    <a:srgbClr val="FBCA47"/>
    <a:srgbClr val="248CAC"/>
    <a:srgbClr val="5DC0DD"/>
    <a:srgbClr val="465190"/>
    <a:srgbClr val="727CBA"/>
    <a:srgbClr val="0086EA"/>
    <a:srgbClr val="19BB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8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EF49-185A-48FD-9B36-C9DD87516782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3A70-7CD2-43C2-841F-C985F3AE6C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057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EF49-185A-48FD-9B36-C9DD87516782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3A70-7CD2-43C2-841F-C985F3AE6C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2478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EF49-185A-48FD-9B36-C9DD87516782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3A70-7CD2-43C2-841F-C985F3AE6C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3464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EF49-185A-48FD-9B36-C9DD87516782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3A70-7CD2-43C2-841F-C985F3AE6C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6568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EF49-185A-48FD-9B36-C9DD87516782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3A70-7CD2-43C2-841F-C985F3AE6C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662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EF49-185A-48FD-9B36-C9DD87516782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3A70-7CD2-43C2-841F-C985F3AE6C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318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EF49-185A-48FD-9B36-C9DD87516782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3A70-7CD2-43C2-841F-C985F3AE6C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0450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EF49-185A-48FD-9B36-C9DD87516782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3A70-7CD2-43C2-841F-C985F3AE6C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7912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EF49-185A-48FD-9B36-C9DD87516782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3A70-7CD2-43C2-841F-C985F3AE6C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6369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EF49-185A-48FD-9B36-C9DD87516782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3A70-7CD2-43C2-841F-C985F3AE6C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8650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EF49-185A-48FD-9B36-C9DD87516782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73A70-7CD2-43C2-841F-C985F3AE6C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4591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9EF49-185A-48FD-9B36-C9DD87516782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73A70-7CD2-43C2-841F-C985F3AE6C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1110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85027" y="1156438"/>
            <a:ext cx="6588791" cy="646331"/>
          </a:xfrm>
          <a:prstGeom prst="rect">
            <a:avLst/>
          </a:prstGeom>
          <a:noFill/>
          <a:effectLst>
            <a:outerShdw blurRad="50800" dist="304800" dir="5400000" sx="27000" sy="27000" algn="ctr" rotWithShape="0">
              <a:srgbClr val="000000">
                <a:alpha val="48000"/>
              </a:srgb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altLang="ko-KR" sz="36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ea typeface="Segoe UI Black" panose="020B0A02040204020203" pitchFamily="34" charset="0"/>
              </a:rPr>
              <a:t>WELCOME 2021 </a:t>
            </a:r>
            <a:r>
              <a:rPr lang="ko-KR" altLang="en-US" sz="3200" dirty="0" smtClean="0">
                <a:solidFill>
                  <a:schemeClr val="accent1">
                    <a:lumMod val="50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학번 새내기</a:t>
            </a:r>
            <a:endParaRPr lang="ko-KR" altLang="en-US" sz="4000" dirty="0">
              <a:solidFill>
                <a:schemeClr val="accent1">
                  <a:lumMod val="50000"/>
                </a:schemeClr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72965" y="3757058"/>
            <a:ext cx="43257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1200" smtClean="0">
                <a:solidFill>
                  <a:schemeClr val="accent1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HANYANG UNVERSITY ERICA CAMPUS</a:t>
            </a:r>
            <a:endParaRPr lang="ko-KR" altLang="en-US" sz="1200">
              <a:solidFill>
                <a:schemeClr val="accent1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09443" y="4200864"/>
            <a:ext cx="9733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smtClean="0">
                <a:solidFill>
                  <a:schemeClr val="accent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2021. 02.</a:t>
            </a:r>
            <a:endParaRPr lang="ko-KR" altLang="en-US" sz="1400">
              <a:solidFill>
                <a:schemeClr val="accent1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/>
          <a:srcRect b="73904"/>
          <a:stretch/>
        </p:blipFill>
        <p:spPr>
          <a:xfrm>
            <a:off x="2007884" y="922522"/>
            <a:ext cx="7821916" cy="73224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/>
          <a:srcRect b="73904"/>
          <a:stretch/>
        </p:blipFill>
        <p:spPr>
          <a:xfrm rot="10800000">
            <a:off x="2007884" y="1925229"/>
            <a:ext cx="7821916" cy="158450"/>
          </a:xfrm>
          <a:prstGeom prst="rect">
            <a:avLst/>
          </a:prstGeom>
        </p:spPr>
      </p:pic>
      <p:grpSp>
        <p:nvGrpSpPr>
          <p:cNvPr id="19" name="그룹 18"/>
          <p:cNvGrpSpPr/>
          <p:nvPr/>
        </p:nvGrpSpPr>
        <p:grpSpPr>
          <a:xfrm>
            <a:off x="5596157" y="2889247"/>
            <a:ext cx="645370" cy="611781"/>
            <a:chOff x="5202108" y="335518"/>
            <a:chExt cx="837185" cy="793613"/>
          </a:xfrm>
          <a:solidFill>
            <a:schemeClr val="accent1">
              <a:lumMod val="50000"/>
            </a:schemeClr>
          </a:solidFill>
        </p:grpSpPr>
        <p:sp>
          <p:nvSpPr>
            <p:cNvPr id="12" name="이등변 삼각형 11"/>
            <p:cNvSpPr/>
            <p:nvPr/>
          </p:nvSpPr>
          <p:spPr>
            <a:xfrm>
              <a:off x="5202108" y="335518"/>
              <a:ext cx="837185" cy="22545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19768" y="603612"/>
              <a:ext cx="601864" cy="421891"/>
              <a:chOff x="5303506" y="603612"/>
              <a:chExt cx="601864" cy="557054"/>
            </a:xfrm>
            <a:grpFill/>
          </p:grpSpPr>
          <p:sp>
            <p:nvSpPr>
              <p:cNvPr id="13" name="모서리가 둥근 직사각형 12"/>
              <p:cNvSpPr/>
              <p:nvPr/>
            </p:nvSpPr>
            <p:spPr>
              <a:xfrm>
                <a:off x="5303506" y="603612"/>
                <a:ext cx="65936" cy="557054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모서리가 둥근 직사각형 13"/>
              <p:cNvSpPr/>
              <p:nvPr/>
            </p:nvSpPr>
            <p:spPr>
              <a:xfrm>
                <a:off x="5483207" y="603612"/>
                <a:ext cx="65936" cy="557054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모서리가 둥근 직사각형 14"/>
              <p:cNvSpPr/>
              <p:nvPr/>
            </p:nvSpPr>
            <p:spPr>
              <a:xfrm>
                <a:off x="5662908" y="603612"/>
                <a:ext cx="65936" cy="557054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" name="모서리가 둥근 직사각형 15"/>
              <p:cNvSpPr/>
              <p:nvPr/>
            </p:nvSpPr>
            <p:spPr>
              <a:xfrm>
                <a:off x="5839434" y="603612"/>
                <a:ext cx="65936" cy="557054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7" name="모서리가 둥근 직사각형 16"/>
            <p:cNvSpPr/>
            <p:nvPr/>
          </p:nvSpPr>
          <p:spPr>
            <a:xfrm rot="5400000">
              <a:off x="5587732" y="718163"/>
              <a:ext cx="65936" cy="756000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85040" y="5159727"/>
            <a:ext cx="4588764" cy="8938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12983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직사각형 37"/>
          <p:cNvSpPr/>
          <p:nvPr/>
        </p:nvSpPr>
        <p:spPr>
          <a:xfrm>
            <a:off x="377371" y="673645"/>
            <a:ext cx="828000" cy="36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1205371" y="673645"/>
            <a:ext cx="10368000" cy="36000"/>
          </a:xfrm>
          <a:prstGeom prst="rect">
            <a:avLst/>
          </a:prstGeom>
          <a:solidFill>
            <a:srgbClr val="19B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579319" y="149128"/>
            <a:ext cx="2265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smtClean="0">
                <a:solidFill>
                  <a:schemeClr val="accent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01  </a:t>
            </a:r>
            <a:r>
              <a:rPr lang="ko-KR" altLang="en-US" sz="2800" smtClean="0">
                <a:solidFill>
                  <a:schemeClr val="accent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기획취지</a:t>
            </a:r>
            <a:endParaRPr lang="ko-KR" altLang="en-US" sz="2800">
              <a:solidFill>
                <a:schemeClr val="accent1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9920772" y="709645"/>
            <a:ext cx="344327" cy="338105"/>
          </a:xfrm>
          <a:prstGeom prst="rect">
            <a:avLst/>
          </a:prstGeom>
          <a:solidFill>
            <a:srgbClr val="19B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10356863" y="709645"/>
            <a:ext cx="344327" cy="33810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/>
          <p:cNvSpPr/>
          <p:nvPr/>
        </p:nvSpPr>
        <p:spPr>
          <a:xfrm>
            <a:off x="10792954" y="709645"/>
            <a:ext cx="344327" cy="33810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/>
          <p:cNvSpPr/>
          <p:nvPr/>
        </p:nvSpPr>
        <p:spPr>
          <a:xfrm>
            <a:off x="11229044" y="709645"/>
            <a:ext cx="344327" cy="33810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9" name="그룹 48"/>
          <p:cNvGrpSpPr/>
          <p:nvPr/>
        </p:nvGrpSpPr>
        <p:grpSpPr>
          <a:xfrm>
            <a:off x="1104899" y="1504950"/>
            <a:ext cx="10174586" cy="5363684"/>
            <a:chOff x="1104899" y="1504950"/>
            <a:chExt cx="10174586" cy="5363684"/>
          </a:xfrm>
        </p:grpSpPr>
        <p:sp>
          <p:nvSpPr>
            <p:cNvPr id="2" name="자유형 1"/>
            <p:cNvSpPr/>
            <p:nvPr/>
          </p:nvSpPr>
          <p:spPr>
            <a:xfrm>
              <a:off x="1104900" y="2552697"/>
              <a:ext cx="8549074" cy="285750"/>
            </a:xfrm>
            <a:custGeom>
              <a:avLst/>
              <a:gdLst>
                <a:gd name="connsiteX0" fmla="*/ 8915400 w 8915400"/>
                <a:gd name="connsiteY0" fmla="*/ 0 h 285750"/>
                <a:gd name="connsiteX1" fmla="*/ 0 w 8915400"/>
                <a:gd name="connsiteY1" fmla="*/ 0 h 285750"/>
                <a:gd name="connsiteX2" fmla="*/ 0 w 8915400"/>
                <a:gd name="connsiteY2" fmla="*/ 285750 h 285750"/>
                <a:gd name="connsiteX3" fmla="*/ 457200 w 8915400"/>
                <a:gd name="connsiteY3" fmla="*/ 285750 h 285750"/>
                <a:gd name="connsiteX4" fmla="*/ 457200 w 8915400"/>
                <a:gd name="connsiteY4" fmla="*/ 285750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15400" h="285750">
                  <a:moveTo>
                    <a:pt x="8915400" y="0"/>
                  </a:moveTo>
                  <a:lnTo>
                    <a:pt x="0" y="0"/>
                  </a:lnTo>
                  <a:lnTo>
                    <a:pt x="0" y="285750"/>
                  </a:lnTo>
                  <a:lnTo>
                    <a:pt x="457200" y="285750"/>
                  </a:lnTo>
                  <a:lnTo>
                    <a:pt x="457200" y="285750"/>
                  </a:lnTo>
                </a:path>
              </a:pathLst>
            </a:custGeom>
            <a:noFill/>
            <a:ln w="12700">
              <a:solidFill>
                <a:srgbClr val="5DC0DD"/>
              </a:solidFill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" name="자유형 2"/>
            <p:cNvSpPr/>
            <p:nvPr/>
          </p:nvSpPr>
          <p:spPr>
            <a:xfrm>
              <a:off x="1104900" y="3674435"/>
              <a:ext cx="8915400" cy="285750"/>
            </a:xfrm>
            <a:custGeom>
              <a:avLst/>
              <a:gdLst>
                <a:gd name="connsiteX0" fmla="*/ 8915400 w 8915400"/>
                <a:gd name="connsiteY0" fmla="*/ 0 h 285750"/>
                <a:gd name="connsiteX1" fmla="*/ 0 w 8915400"/>
                <a:gd name="connsiteY1" fmla="*/ 0 h 285750"/>
                <a:gd name="connsiteX2" fmla="*/ 0 w 8915400"/>
                <a:gd name="connsiteY2" fmla="*/ 285750 h 285750"/>
                <a:gd name="connsiteX3" fmla="*/ 457200 w 8915400"/>
                <a:gd name="connsiteY3" fmla="*/ 285750 h 285750"/>
                <a:gd name="connsiteX4" fmla="*/ 457200 w 8915400"/>
                <a:gd name="connsiteY4" fmla="*/ 285750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15400" h="285750">
                  <a:moveTo>
                    <a:pt x="8915400" y="0"/>
                  </a:moveTo>
                  <a:lnTo>
                    <a:pt x="0" y="0"/>
                  </a:lnTo>
                  <a:lnTo>
                    <a:pt x="0" y="285750"/>
                  </a:lnTo>
                  <a:lnTo>
                    <a:pt x="457200" y="285750"/>
                  </a:lnTo>
                  <a:lnTo>
                    <a:pt x="457200" y="285750"/>
                  </a:lnTo>
                </a:path>
              </a:pathLst>
            </a:custGeom>
            <a:noFill/>
            <a:ln w="12700">
              <a:solidFill>
                <a:srgbClr val="FBCA47"/>
              </a:solidFill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자유형 3"/>
            <p:cNvSpPr/>
            <p:nvPr/>
          </p:nvSpPr>
          <p:spPr>
            <a:xfrm>
              <a:off x="1104900" y="4746597"/>
              <a:ext cx="8915400" cy="285750"/>
            </a:xfrm>
            <a:custGeom>
              <a:avLst/>
              <a:gdLst>
                <a:gd name="connsiteX0" fmla="*/ 8915400 w 8915400"/>
                <a:gd name="connsiteY0" fmla="*/ 0 h 285750"/>
                <a:gd name="connsiteX1" fmla="*/ 0 w 8915400"/>
                <a:gd name="connsiteY1" fmla="*/ 0 h 285750"/>
                <a:gd name="connsiteX2" fmla="*/ 0 w 8915400"/>
                <a:gd name="connsiteY2" fmla="*/ 285750 h 285750"/>
                <a:gd name="connsiteX3" fmla="*/ 457200 w 8915400"/>
                <a:gd name="connsiteY3" fmla="*/ 285750 h 285750"/>
                <a:gd name="connsiteX4" fmla="*/ 457200 w 8915400"/>
                <a:gd name="connsiteY4" fmla="*/ 285750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15400" h="285750">
                  <a:moveTo>
                    <a:pt x="8915400" y="0"/>
                  </a:moveTo>
                  <a:lnTo>
                    <a:pt x="0" y="0"/>
                  </a:lnTo>
                  <a:lnTo>
                    <a:pt x="0" y="285750"/>
                  </a:lnTo>
                  <a:lnTo>
                    <a:pt x="457200" y="285750"/>
                  </a:lnTo>
                  <a:lnTo>
                    <a:pt x="457200" y="285750"/>
                  </a:lnTo>
                </a:path>
              </a:pathLst>
            </a:custGeom>
            <a:noFill/>
            <a:ln w="12700">
              <a:solidFill>
                <a:srgbClr val="FC6A53"/>
              </a:solidFill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5" name="그룹 4"/>
            <p:cNvGrpSpPr/>
            <p:nvPr/>
          </p:nvGrpSpPr>
          <p:grpSpPr>
            <a:xfrm>
              <a:off x="6856169" y="4586177"/>
              <a:ext cx="1982782" cy="2282456"/>
              <a:chOff x="5501403" y="4586177"/>
              <a:chExt cx="1982782" cy="2282456"/>
            </a:xfrm>
            <a:solidFill>
              <a:srgbClr val="FC6A53"/>
            </a:solidFill>
          </p:grpSpPr>
          <p:sp>
            <p:nvSpPr>
              <p:cNvPr id="6" name="오각형 5"/>
              <p:cNvSpPr/>
              <p:nvPr/>
            </p:nvSpPr>
            <p:spPr>
              <a:xfrm rot="16200000">
                <a:off x="5357040" y="5314507"/>
                <a:ext cx="2282456" cy="825796"/>
              </a:xfrm>
              <a:prstGeom prst="homePlate">
                <a:avLst>
                  <a:gd name="adj" fmla="val 42105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" name="모서리가 둥근 직사각형 6"/>
              <p:cNvSpPr/>
              <p:nvPr/>
            </p:nvSpPr>
            <p:spPr>
              <a:xfrm rot="19268035">
                <a:off x="5501403" y="4669718"/>
                <a:ext cx="1232511" cy="265813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" name="모서리가 둥근 직사각형 7"/>
              <p:cNvSpPr/>
              <p:nvPr/>
            </p:nvSpPr>
            <p:spPr>
              <a:xfrm rot="2331965" flipH="1">
                <a:off x="6251674" y="4669717"/>
                <a:ext cx="1232511" cy="265813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9" name="그룹 8"/>
            <p:cNvGrpSpPr/>
            <p:nvPr/>
          </p:nvGrpSpPr>
          <p:grpSpPr>
            <a:xfrm>
              <a:off x="7664242" y="3536950"/>
              <a:ext cx="1982782" cy="3331683"/>
              <a:chOff x="6330742" y="3536950"/>
              <a:chExt cx="1982782" cy="3331683"/>
            </a:xfrm>
            <a:solidFill>
              <a:srgbClr val="FBCA47"/>
            </a:solidFill>
          </p:grpSpPr>
          <p:sp>
            <p:nvSpPr>
              <p:cNvPr id="10" name="오각형 9"/>
              <p:cNvSpPr/>
              <p:nvPr/>
            </p:nvSpPr>
            <p:spPr>
              <a:xfrm rot="16200000">
                <a:off x="5661765" y="4789894"/>
                <a:ext cx="3331683" cy="825796"/>
              </a:xfrm>
              <a:prstGeom prst="homePlate">
                <a:avLst>
                  <a:gd name="adj" fmla="val 42105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모서리가 둥근 직사각형 10"/>
              <p:cNvSpPr/>
              <p:nvPr/>
            </p:nvSpPr>
            <p:spPr>
              <a:xfrm rot="19268035">
                <a:off x="6330742" y="3659616"/>
                <a:ext cx="1232511" cy="265813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모서리가 둥근 직사각형 11"/>
              <p:cNvSpPr/>
              <p:nvPr/>
            </p:nvSpPr>
            <p:spPr>
              <a:xfrm rot="2331965" flipH="1">
                <a:off x="7081013" y="3659615"/>
                <a:ext cx="1232511" cy="265813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3" name="그룹 12"/>
            <p:cNvGrpSpPr/>
            <p:nvPr/>
          </p:nvGrpSpPr>
          <p:grpSpPr>
            <a:xfrm>
              <a:off x="8474493" y="2519915"/>
              <a:ext cx="1982782" cy="4348719"/>
              <a:chOff x="7160043" y="2519915"/>
              <a:chExt cx="1982782" cy="4348719"/>
            </a:xfrm>
            <a:solidFill>
              <a:srgbClr val="5DC0DD"/>
            </a:solidFill>
          </p:grpSpPr>
          <p:sp>
            <p:nvSpPr>
              <p:cNvPr id="14" name="오각형 13"/>
              <p:cNvSpPr/>
              <p:nvPr/>
            </p:nvSpPr>
            <p:spPr>
              <a:xfrm rot="16200000">
                <a:off x="5982548" y="4281377"/>
                <a:ext cx="4348719" cy="825796"/>
              </a:xfrm>
              <a:prstGeom prst="homePlate">
                <a:avLst>
                  <a:gd name="adj" fmla="val 42105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모서리가 둥근 직사각형 14"/>
              <p:cNvSpPr/>
              <p:nvPr/>
            </p:nvSpPr>
            <p:spPr>
              <a:xfrm rot="19268035">
                <a:off x="7160043" y="2585743"/>
                <a:ext cx="1232511" cy="265813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" name="모서리가 둥근 직사각형 15"/>
              <p:cNvSpPr/>
              <p:nvPr/>
            </p:nvSpPr>
            <p:spPr>
              <a:xfrm rot="2331965" flipH="1">
                <a:off x="7910314" y="2585742"/>
                <a:ext cx="1232511" cy="265813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7" name="그룹 16"/>
            <p:cNvGrpSpPr/>
            <p:nvPr/>
          </p:nvGrpSpPr>
          <p:grpSpPr>
            <a:xfrm>
              <a:off x="9296703" y="1594883"/>
              <a:ext cx="1982782" cy="5273751"/>
              <a:chOff x="7982253" y="1594883"/>
              <a:chExt cx="1982782" cy="5273751"/>
            </a:xfrm>
            <a:solidFill>
              <a:srgbClr val="727CBA"/>
            </a:solidFill>
          </p:grpSpPr>
          <p:sp>
            <p:nvSpPr>
              <p:cNvPr id="18" name="오각형 17"/>
              <p:cNvSpPr/>
              <p:nvPr/>
            </p:nvSpPr>
            <p:spPr>
              <a:xfrm rot="16200000">
                <a:off x="6342242" y="3818861"/>
                <a:ext cx="5273751" cy="825796"/>
              </a:xfrm>
              <a:prstGeom prst="homePlate">
                <a:avLst>
                  <a:gd name="adj" fmla="val 42105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모서리가 둥근 직사각형 18"/>
              <p:cNvSpPr/>
              <p:nvPr/>
            </p:nvSpPr>
            <p:spPr>
              <a:xfrm rot="19268035">
                <a:off x="7982253" y="1650068"/>
                <a:ext cx="1232511" cy="265813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모서리가 둥근 직사각형 19"/>
              <p:cNvSpPr/>
              <p:nvPr/>
            </p:nvSpPr>
            <p:spPr>
              <a:xfrm rot="2331965" flipH="1">
                <a:off x="8732524" y="1650067"/>
                <a:ext cx="1232511" cy="265813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1" name="자유형 20"/>
            <p:cNvSpPr/>
            <p:nvPr/>
          </p:nvSpPr>
          <p:spPr>
            <a:xfrm>
              <a:off x="1104899" y="1504950"/>
              <a:ext cx="9098643" cy="320626"/>
            </a:xfrm>
            <a:custGeom>
              <a:avLst/>
              <a:gdLst>
                <a:gd name="connsiteX0" fmla="*/ 8915400 w 8915400"/>
                <a:gd name="connsiteY0" fmla="*/ 0 h 285750"/>
                <a:gd name="connsiteX1" fmla="*/ 0 w 8915400"/>
                <a:gd name="connsiteY1" fmla="*/ 0 h 285750"/>
                <a:gd name="connsiteX2" fmla="*/ 0 w 8915400"/>
                <a:gd name="connsiteY2" fmla="*/ 285750 h 285750"/>
                <a:gd name="connsiteX3" fmla="*/ 457200 w 8915400"/>
                <a:gd name="connsiteY3" fmla="*/ 285750 h 285750"/>
                <a:gd name="connsiteX4" fmla="*/ 457200 w 8915400"/>
                <a:gd name="connsiteY4" fmla="*/ 285750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15400" h="285750">
                  <a:moveTo>
                    <a:pt x="8915400" y="0"/>
                  </a:moveTo>
                  <a:lnTo>
                    <a:pt x="0" y="0"/>
                  </a:lnTo>
                  <a:lnTo>
                    <a:pt x="0" y="285750"/>
                  </a:lnTo>
                  <a:lnTo>
                    <a:pt x="457200" y="285750"/>
                  </a:lnTo>
                  <a:lnTo>
                    <a:pt x="457200" y="285750"/>
                  </a:lnTo>
                </a:path>
              </a:pathLst>
            </a:custGeom>
            <a:noFill/>
            <a:ln w="12700">
              <a:solidFill>
                <a:srgbClr val="727CBA"/>
              </a:solidFill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85257" y="4694275"/>
              <a:ext cx="7692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80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01</a:t>
              </a:r>
              <a:endParaRPr lang="ko-KR" altLang="en-US" sz="28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302921" y="3705182"/>
              <a:ext cx="7692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80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02</a:t>
              </a:r>
              <a:endParaRPr lang="ko-KR" altLang="en-US" sz="28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084936" y="2639460"/>
              <a:ext cx="7692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80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03</a:t>
              </a:r>
              <a:endParaRPr lang="ko-KR" altLang="en-US" sz="28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908938" y="1667355"/>
              <a:ext cx="7692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800" smtClean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04</a:t>
              </a:r>
              <a:endParaRPr lang="ko-KR" altLang="en-US" sz="28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cxnSp>
          <p:nvCxnSpPr>
            <p:cNvPr id="26" name="직선 연결선 25"/>
            <p:cNvCxnSpPr/>
            <p:nvPr/>
          </p:nvCxnSpPr>
          <p:spPr>
            <a:xfrm>
              <a:off x="7633301" y="5292809"/>
              <a:ext cx="439466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연결선 26"/>
            <p:cNvCxnSpPr/>
            <p:nvPr/>
          </p:nvCxnSpPr>
          <p:spPr>
            <a:xfrm>
              <a:off x="8462639" y="4312438"/>
              <a:ext cx="439466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연결선 27"/>
            <p:cNvCxnSpPr/>
            <p:nvPr/>
          </p:nvCxnSpPr>
          <p:spPr>
            <a:xfrm>
              <a:off x="9249831" y="3208834"/>
              <a:ext cx="439466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8"/>
            <p:cNvCxnSpPr/>
            <p:nvPr/>
          </p:nvCxnSpPr>
          <p:spPr>
            <a:xfrm>
              <a:off x="10073833" y="2273159"/>
              <a:ext cx="439466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그림 29" descr="File:Speaker Icon.svg - Wikimedia Commons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73233" y="6114747"/>
              <a:ext cx="461833" cy="461833"/>
            </a:xfrm>
            <a:prstGeom prst="rect">
              <a:avLst/>
            </a:prstGeom>
          </p:spPr>
        </p:pic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9362" y="6114747"/>
              <a:ext cx="514946" cy="514946"/>
            </a:xfrm>
            <a:prstGeom prst="rect">
              <a:avLst/>
            </a:prstGeom>
          </p:spPr>
        </p:pic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68713" y="6114747"/>
              <a:ext cx="430086" cy="430086"/>
            </a:xfrm>
            <a:prstGeom prst="rect">
              <a:avLst/>
            </a:prstGeom>
          </p:spPr>
        </p:pic>
        <p:pic>
          <p:nvPicPr>
            <p:cNvPr id="37" name="그림 36" descr="File:Rpb notepad icon.svg - Wikimedia Commons"/>
            <p:cNvPicPr>
              <a:picLocks noChangeAspect="1"/>
            </p:cNvPicPr>
            <p:nvPr/>
          </p:nvPicPr>
          <p:blipFill>
            <a:blip r:embed="rId5" cstate="print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3832" y="6114747"/>
              <a:ext cx="470407" cy="430086"/>
            </a:xfrm>
            <a:prstGeom prst="rect">
              <a:avLst/>
            </a:prstGeom>
          </p:spPr>
        </p:pic>
        <p:sp>
          <p:nvSpPr>
            <p:cNvPr id="45" name="직사각형 44"/>
            <p:cNvSpPr/>
            <p:nvPr/>
          </p:nvSpPr>
          <p:spPr>
            <a:xfrm>
              <a:off x="1576619" y="1658254"/>
              <a:ext cx="5266185" cy="43088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419100" indent="-419100" algn="just" fontAlgn="base"/>
              <a:r>
                <a:rPr lang="ko-KR" altLang="en-US" sz="2200" kern="0">
                  <a:solidFill>
                    <a:srgbClr val="46519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대학에 대한 자부심 </a:t>
              </a:r>
              <a:r>
                <a:rPr lang="ko-KR" altLang="en-US" sz="2200" kern="0" smtClean="0">
                  <a:solidFill>
                    <a:srgbClr val="46519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고취와  </a:t>
              </a:r>
              <a:r>
                <a:rPr lang="ko-KR" altLang="en-US" sz="2200" kern="0">
                  <a:solidFill>
                    <a:srgbClr val="46519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소속감 부여</a:t>
              </a:r>
              <a:endParaRPr lang="ko-KR" altLang="en-US" sz="2200" kern="0" spc="0">
                <a:solidFill>
                  <a:srgbClr val="46519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1643144" y="2637974"/>
              <a:ext cx="6053260" cy="43088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419100" indent="-419100" algn="just" fontAlgn="base"/>
              <a:r>
                <a:rPr lang="en-US" altLang="ko-KR" sz="2200" kern="0" smtClean="0">
                  <a:solidFill>
                    <a:srgbClr val="248CAC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ERICA</a:t>
              </a:r>
              <a:r>
                <a:rPr lang="ko-KR" altLang="en-US" sz="2200" kern="0" smtClean="0">
                  <a:solidFill>
                    <a:srgbClr val="248CAC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의 미래에 대한 비전 제시로 자긍심 부여</a:t>
              </a:r>
              <a:endParaRPr lang="ko-KR" altLang="en-US" sz="2200" kern="0" spc="0">
                <a:solidFill>
                  <a:srgbClr val="248CAC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7" name="직사각형 46"/>
            <p:cNvSpPr/>
            <p:nvPr/>
          </p:nvSpPr>
          <p:spPr>
            <a:xfrm>
              <a:off x="1656769" y="3765008"/>
              <a:ext cx="6336991" cy="43088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419100" indent="-419100" algn="just" fontAlgn="base"/>
              <a:r>
                <a:rPr lang="ko-KR" altLang="en-US" sz="2200" kern="0" smtClean="0">
                  <a:solidFill>
                    <a:srgbClr val="A47A04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캠퍼스 라이프 정보제공으로 빠른 대학 적응 유도</a:t>
              </a:r>
              <a:endParaRPr lang="ko-KR" altLang="en-US" sz="2200" kern="0" spc="0">
                <a:solidFill>
                  <a:srgbClr val="A47A04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8" name="직사각형 47"/>
            <p:cNvSpPr/>
            <p:nvPr/>
          </p:nvSpPr>
          <p:spPr>
            <a:xfrm>
              <a:off x="1679751" y="4822280"/>
              <a:ext cx="4827376" cy="7694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/>
              <a:r>
                <a:rPr lang="en-US" altLang="ko-KR" sz="2200" kern="0" smtClean="0">
                  <a:solidFill>
                    <a:srgbClr val="9B1903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ERICA </a:t>
              </a:r>
              <a:r>
                <a:rPr lang="ko-KR" altLang="en-US" sz="2200" kern="0" smtClean="0">
                  <a:solidFill>
                    <a:srgbClr val="9B1903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가족이 온라인으로 만나 서로공감하고 소통하는 기회의 장 제공</a:t>
              </a:r>
              <a:endParaRPr lang="ko-KR" altLang="en-US" sz="2200" kern="0" spc="0">
                <a:solidFill>
                  <a:srgbClr val="9B1903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60077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132334" y="1805243"/>
            <a:ext cx="11577066" cy="4290332"/>
            <a:chOff x="132334" y="1805243"/>
            <a:chExt cx="11577066" cy="4290332"/>
          </a:xfrm>
        </p:grpSpPr>
        <p:sp>
          <p:nvSpPr>
            <p:cNvPr id="3" name="모서리가 둥근 직사각형 2"/>
            <p:cNvSpPr/>
            <p:nvPr/>
          </p:nvSpPr>
          <p:spPr>
            <a:xfrm rot="18900000">
              <a:off x="3563168" y="3423560"/>
              <a:ext cx="1063059" cy="1063059"/>
            </a:xfrm>
            <a:prstGeom prst="roundRect">
              <a:avLst>
                <a:gd name="adj" fmla="val 11262"/>
              </a:avLst>
            </a:prstGeom>
            <a:solidFill>
              <a:srgbClr val="E742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4" name="모서리가 둥근 직사각형 3"/>
            <p:cNvSpPr/>
            <p:nvPr/>
          </p:nvSpPr>
          <p:spPr>
            <a:xfrm rot="18900000">
              <a:off x="1944852" y="1805243"/>
              <a:ext cx="1063059" cy="1063059"/>
            </a:xfrm>
            <a:prstGeom prst="roundRect">
              <a:avLst>
                <a:gd name="adj" fmla="val 11262"/>
              </a:avLst>
            </a:prstGeom>
            <a:solidFill>
              <a:srgbClr val="FFC0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" name="모서리가 둥근 직사각형 4"/>
            <p:cNvSpPr/>
            <p:nvPr/>
          </p:nvSpPr>
          <p:spPr>
            <a:xfrm rot="18900000">
              <a:off x="2754010" y="2614401"/>
              <a:ext cx="1063059" cy="1063059"/>
            </a:xfrm>
            <a:prstGeom prst="roundRect">
              <a:avLst>
                <a:gd name="adj" fmla="val 11262"/>
              </a:avLst>
            </a:prstGeom>
            <a:solidFill>
              <a:srgbClr val="F996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 rot="18900000">
              <a:off x="2754010" y="4228039"/>
              <a:ext cx="1063059" cy="1063059"/>
            </a:xfrm>
            <a:prstGeom prst="roundRect">
              <a:avLst>
                <a:gd name="adj" fmla="val 11262"/>
              </a:avLst>
            </a:prstGeom>
            <a:solidFill>
              <a:srgbClr val="46B5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7" name="모서리가 둥근 직사각형 6"/>
            <p:cNvSpPr/>
            <p:nvPr/>
          </p:nvSpPr>
          <p:spPr>
            <a:xfrm rot="18900000">
              <a:off x="1944853" y="5032516"/>
              <a:ext cx="1063059" cy="1063059"/>
            </a:xfrm>
            <a:prstGeom prst="roundRect">
              <a:avLst>
                <a:gd name="adj" fmla="val 11262"/>
              </a:avLst>
            </a:prstGeom>
            <a:solidFill>
              <a:srgbClr val="8095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8" name="도넛 7"/>
            <p:cNvSpPr/>
            <p:nvPr/>
          </p:nvSpPr>
          <p:spPr>
            <a:xfrm>
              <a:off x="2102792" y="3584743"/>
              <a:ext cx="747178" cy="747178"/>
            </a:xfrm>
            <a:prstGeom prst="donut">
              <a:avLst>
                <a:gd name="adj" fmla="val 6400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cxnSp>
          <p:nvCxnSpPr>
            <p:cNvPr id="10" name="직선 연결선 9"/>
            <p:cNvCxnSpPr/>
            <p:nvPr/>
          </p:nvCxnSpPr>
          <p:spPr>
            <a:xfrm flipV="1">
              <a:off x="2471249" y="3004647"/>
              <a:ext cx="0" cy="603325"/>
            </a:xfrm>
            <a:prstGeom prst="line">
              <a:avLst/>
            </a:prstGeom>
            <a:ln w="28575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>
              <a:stCxn id="8" idx="4"/>
            </p:cNvCxnSpPr>
            <p:nvPr/>
          </p:nvCxnSpPr>
          <p:spPr>
            <a:xfrm flipH="1">
              <a:off x="2474122" y="4331922"/>
              <a:ext cx="2260" cy="540019"/>
            </a:xfrm>
            <a:prstGeom prst="line">
              <a:avLst/>
            </a:prstGeom>
            <a:ln w="28575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13"/>
            <p:cNvCxnSpPr>
              <a:stCxn id="8" idx="7"/>
              <a:endCxn id="5" idx="1"/>
            </p:cNvCxnSpPr>
            <p:nvPr/>
          </p:nvCxnSpPr>
          <p:spPr>
            <a:xfrm flipV="1">
              <a:off x="2740549" y="3521779"/>
              <a:ext cx="169143" cy="172386"/>
            </a:xfrm>
            <a:prstGeom prst="line">
              <a:avLst/>
            </a:prstGeom>
            <a:ln w="28575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>
              <a:stCxn id="8" idx="5"/>
              <a:endCxn id="6" idx="0"/>
            </p:cNvCxnSpPr>
            <p:nvPr/>
          </p:nvCxnSpPr>
          <p:spPr>
            <a:xfrm>
              <a:off x="2740549" y="4222500"/>
              <a:ext cx="169143" cy="161220"/>
            </a:xfrm>
            <a:prstGeom prst="line">
              <a:avLst/>
            </a:prstGeom>
            <a:ln w="28575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132334" y="3527438"/>
              <a:ext cx="207494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400" smtClean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Overview of the event</a:t>
              </a:r>
              <a:endParaRPr lang="ko-KR" altLang="en-US" sz="240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316979" y="2013798"/>
              <a:ext cx="72748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일시 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: 2021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년 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3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월 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10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일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수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 13:00 ~ 15:00(2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시간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endParaRPr lang="ko-KR" altLang="en-US" sz="2000" dirty="0">
                <a:gradFill>
                  <a:gsLst>
                    <a:gs pos="6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099829" y="2795695"/>
              <a:ext cx="760957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방송 장소 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: 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언론정보대학 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층 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HY-LIVE 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스튜디오</a:t>
              </a:r>
              <a:endParaRPr lang="ko-KR" altLang="en-US" sz="2000" dirty="0">
                <a:gradFill>
                  <a:gsLst>
                    <a:gs pos="6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920220" y="3746765"/>
              <a:ext cx="665315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방송 시청 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: 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유튜브 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라이브 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방송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한양대 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ERICA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채널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endParaRPr lang="ko-KR" altLang="en-US" sz="2000" dirty="0">
                <a:gradFill>
                  <a:gsLst>
                    <a:gs pos="6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099829" y="4709538"/>
              <a:ext cx="692377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진행 및 대담은 실시간 온라인 진행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영상은 사전 녹화</a:t>
              </a:r>
              <a:endParaRPr lang="ko-KR" altLang="en-US" sz="2000" dirty="0">
                <a:gradFill>
                  <a:gsLst>
                    <a:gs pos="6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240779" y="5505611"/>
              <a:ext cx="790920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진행 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: 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이충훈 아나운서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현 전주 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MBC 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아나운서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교통공학 </a:t>
              </a:r>
              <a:r>
                <a:rPr lang="en-US" altLang="ko-KR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03</a:t>
              </a:r>
              <a:r>
                <a:rPr lang="ko-KR" altLang="en-US" sz="2000" dirty="0" smtClean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학번</a:t>
              </a:r>
              <a:r>
                <a:rPr lang="en-US" altLang="ko-KR" sz="2000" dirty="0">
                  <a:gradFill>
                    <a:gsLst>
                      <a:gs pos="6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</a:t>
              </a:r>
              <a:endParaRPr lang="ko-KR" altLang="en-US" sz="2000" dirty="0">
                <a:gradFill>
                  <a:gsLst>
                    <a:gs pos="6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pic>
          <p:nvPicPr>
            <p:cNvPr id="25" name="그림 24" descr="File:Gear icon-72a7cf.svg - Wikimedia Commons"/>
            <p:cNvPicPr>
              <a:picLocks noChangeAspect="1"/>
            </p:cNvPicPr>
            <p:nvPr/>
          </p:nvPicPr>
          <p:blipFill>
            <a:blip r:embed="rId2" cstate="print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54682" y="4547186"/>
              <a:ext cx="455379" cy="455380"/>
            </a:xfrm>
            <a:prstGeom prst="rect">
              <a:avLst/>
            </a:prstGeom>
          </p:spPr>
        </p:pic>
        <p:pic>
          <p:nvPicPr>
            <p:cNvPr id="26" name="그림 25" descr="File:Speaker Icon.svg - Wikimedia Commons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0418" y="3719875"/>
              <a:ext cx="446124" cy="446124"/>
            </a:xfrm>
            <a:prstGeom prst="rect">
              <a:avLst/>
            </a:prstGeom>
          </p:spPr>
        </p:pic>
        <p:pic>
          <p:nvPicPr>
            <p:cNvPr id="27" name="그림 26" descr="Laterite - Official Astroneer Wiki"/>
            <p:cNvPicPr>
              <a:picLocks noChangeAspect="1"/>
            </p:cNvPicPr>
            <p:nvPr/>
          </p:nvPicPr>
          <p:blipFill>
            <a:blip r:embed="rId4" cstate="print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4281" y="2846338"/>
              <a:ext cx="546278" cy="546278"/>
            </a:xfrm>
            <a:prstGeom prst="rect">
              <a:avLst/>
            </a:prstGeom>
          </p:spPr>
        </p:pic>
        <p:pic>
          <p:nvPicPr>
            <p:cNvPr id="28" name="그림 27" descr="File:Ei-like.svg - Wikimedia Commons"/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4536" y="2082551"/>
              <a:ext cx="516022" cy="516022"/>
            </a:xfrm>
            <a:prstGeom prst="rect">
              <a:avLst/>
            </a:prstGeom>
          </p:spPr>
        </p:pic>
        <p:pic>
          <p:nvPicPr>
            <p:cNvPr id="29" name="그림 28" descr="Phone icon PNG"/>
            <p:cNvPicPr>
              <a:picLocks noChangeAspect="1"/>
            </p:cNvPicPr>
            <p:nvPr/>
          </p:nvPicPr>
          <p:blipFill>
            <a:blip r:embed="rId7" cstate="print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3350" y="5266146"/>
              <a:ext cx="595798" cy="595798"/>
            </a:xfrm>
            <a:prstGeom prst="rect">
              <a:avLst/>
            </a:prstGeom>
          </p:spPr>
        </p:pic>
      </p:grpSp>
      <p:sp>
        <p:nvSpPr>
          <p:cNvPr id="30" name="직사각형 29"/>
          <p:cNvSpPr/>
          <p:nvPr/>
        </p:nvSpPr>
        <p:spPr>
          <a:xfrm>
            <a:off x="377371" y="673645"/>
            <a:ext cx="828000" cy="36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1205371" y="673645"/>
            <a:ext cx="10368000" cy="36000"/>
          </a:xfrm>
          <a:prstGeom prst="rect">
            <a:avLst/>
          </a:prstGeom>
          <a:solidFill>
            <a:srgbClr val="19B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579319" y="149128"/>
            <a:ext cx="37657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smtClean="0">
                <a:solidFill>
                  <a:schemeClr val="accent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02  </a:t>
            </a:r>
            <a:r>
              <a:rPr lang="ko-KR" altLang="en-US" sz="2800" smtClean="0">
                <a:solidFill>
                  <a:schemeClr val="accent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개최 일시 및 장소</a:t>
            </a:r>
            <a:endParaRPr lang="ko-KR" altLang="en-US" sz="2800">
              <a:solidFill>
                <a:schemeClr val="accent1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9920772" y="709645"/>
            <a:ext cx="344327" cy="338105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10356863" y="709645"/>
            <a:ext cx="344327" cy="338105"/>
          </a:xfrm>
          <a:prstGeom prst="rect">
            <a:avLst/>
          </a:prstGeom>
          <a:solidFill>
            <a:srgbClr val="19B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10792954" y="709645"/>
            <a:ext cx="344327" cy="33810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11229044" y="709645"/>
            <a:ext cx="344327" cy="33810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588107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77371" y="673645"/>
            <a:ext cx="828000" cy="36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1205371" y="673645"/>
            <a:ext cx="10368000" cy="36000"/>
          </a:xfrm>
          <a:prstGeom prst="rect">
            <a:avLst/>
          </a:prstGeom>
          <a:solidFill>
            <a:srgbClr val="19B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79319" y="149128"/>
            <a:ext cx="23118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smtClean="0">
                <a:solidFill>
                  <a:schemeClr val="accent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03  </a:t>
            </a:r>
            <a:r>
              <a:rPr lang="ko-KR" altLang="en-US" sz="2800" smtClean="0">
                <a:solidFill>
                  <a:schemeClr val="accent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프로그램</a:t>
            </a:r>
            <a:endParaRPr lang="ko-KR" altLang="en-US" sz="2800">
              <a:solidFill>
                <a:schemeClr val="accent1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9920772" y="709645"/>
            <a:ext cx="344327" cy="338105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0356863" y="709645"/>
            <a:ext cx="344327" cy="338105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0792954" y="709645"/>
            <a:ext cx="344327" cy="338105"/>
          </a:xfrm>
          <a:prstGeom prst="rect">
            <a:avLst/>
          </a:prstGeom>
          <a:solidFill>
            <a:srgbClr val="19B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1229044" y="709645"/>
            <a:ext cx="344327" cy="33810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8179452"/>
              </p:ext>
            </p:extLst>
          </p:nvPr>
        </p:nvGraphicFramePr>
        <p:xfrm>
          <a:off x="892207" y="1359214"/>
          <a:ext cx="10004012" cy="4469106"/>
        </p:xfrm>
        <a:graphic>
          <a:graphicData uri="http://schemas.openxmlformats.org/drawingml/2006/table">
            <a:tbl>
              <a:tblPr/>
              <a:tblGrid>
                <a:gridCol w="816507">
                  <a:extLst>
                    <a:ext uri="{9D8B030D-6E8A-4147-A177-3AD203B41FA5}">
                      <a16:colId xmlns:a16="http://schemas.microsoft.com/office/drawing/2014/main" val="2850193799"/>
                    </a:ext>
                  </a:extLst>
                </a:gridCol>
                <a:gridCol w="3492000">
                  <a:extLst>
                    <a:ext uri="{9D8B030D-6E8A-4147-A177-3AD203B41FA5}">
                      <a16:colId xmlns:a16="http://schemas.microsoft.com/office/drawing/2014/main" val="1854911486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3489130547"/>
                    </a:ext>
                  </a:extLst>
                </a:gridCol>
                <a:gridCol w="1189113">
                  <a:extLst>
                    <a:ext uri="{9D8B030D-6E8A-4147-A177-3AD203B41FA5}">
                      <a16:colId xmlns:a16="http://schemas.microsoft.com/office/drawing/2014/main" val="1081353564"/>
                    </a:ext>
                  </a:extLst>
                </a:gridCol>
                <a:gridCol w="1626392">
                  <a:extLst>
                    <a:ext uri="{9D8B030D-6E8A-4147-A177-3AD203B41FA5}">
                      <a16:colId xmlns:a16="http://schemas.microsoft.com/office/drawing/2014/main" val="3455977684"/>
                    </a:ext>
                  </a:extLst>
                </a:gridCol>
              </a:tblGrid>
              <a:tr h="4389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THE청천EB" panose="02020603020101020101" pitchFamily="18" charset="-127"/>
                          <a:ea typeface="THE청천EB" panose="02020603020101020101" pitchFamily="18" charset="-127"/>
                        </a:rPr>
                        <a:t>순서</a:t>
                      </a:r>
                    </a:p>
                  </a:txBody>
                  <a:tcPr marL="38572" marR="38572" marT="10664" marB="10664"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9BB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THE청천EB" panose="02020603020101020101" pitchFamily="18" charset="-127"/>
                          <a:ea typeface="THE청천EB" panose="02020603020101020101" pitchFamily="18" charset="-127"/>
                        </a:rPr>
                        <a:t>프로그램</a:t>
                      </a:r>
                    </a:p>
                  </a:txBody>
                  <a:tcPr marL="38572" marR="38572" marT="10664" marB="1066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9BB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THE청천EB" panose="02020603020101020101" pitchFamily="18" charset="-127"/>
                          <a:ea typeface="THE청천EB" panose="02020603020101020101" pitchFamily="18" charset="-127"/>
                        </a:rPr>
                        <a:t>진행방법</a:t>
                      </a:r>
                    </a:p>
                  </a:txBody>
                  <a:tcPr marL="38572" marR="38572" marT="10664" marB="1066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9BB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THE청천EB" panose="02020603020101020101" pitchFamily="18" charset="-127"/>
                          <a:ea typeface="THE청천EB" panose="02020603020101020101" pitchFamily="18" charset="-127"/>
                        </a:rPr>
                        <a:t>시 간</a:t>
                      </a:r>
                    </a:p>
                  </a:txBody>
                  <a:tcPr marL="38572" marR="38572" marT="10664" marB="1066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9BB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THE청천EB" panose="02020603020101020101" pitchFamily="18" charset="-127"/>
                          <a:ea typeface="THE청천EB" panose="02020603020101020101" pitchFamily="18" charset="-127"/>
                        </a:rPr>
                        <a:t>비고</a:t>
                      </a:r>
                    </a:p>
                  </a:txBody>
                  <a:tcPr marL="38572" marR="38572" marT="10664" marB="1066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9BB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6921003"/>
                  </a:ext>
                </a:extLst>
              </a:tr>
              <a:tr h="4389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사회자 개막 인사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실시간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방송전</a:t>
                      </a:r>
                      <a:endParaRPr lang="en-US" altLang="ko-KR" sz="1400" dirty="0" smtClean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ERICA </a:t>
                      </a:r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4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계 송출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06047594"/>
                  </a:ext>
                </a:extLst>
              </a:tr>
              <a:tr h="4389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ERICA 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홍보 영상 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녹화 영상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5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20111168"/>
                  </a:ext>
                </a:extLst>
              </a:tr>
              <a:tr h="4389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총장 환영사 및 대담 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실시간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5~10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2903480"/>
                  </a:ext>
                </a:extLst>
              </a:tr>
              <a:tr h="4389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4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총장 특강 </a:t>
                      </a:r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- ERICA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의 과거</a:t>
                      </a:r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현재</a:t>
                      </a:r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미래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녹화 영상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15~20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5183616"/>
                  </a:ext>
                </a:extLst>
              </a:tr>
              <a:tr h="4389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5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부총장 환영사 및 대담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실시간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5~10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08685567"/>
                  </a:ext>
                </a:extLst>
              </a:tr>
              <a:tr h="4389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6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단과대학 학장 소개 및 축하 인사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녹화 영상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5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3126420"/>
                  </a:ext>
                </a:extLst>
              </a:tr>
              <a:tr h="4389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7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신입생을 위한 캠퍼스 라이프 소개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녹화 영상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15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49276864"/>
                  </a:ext>
                </a:extLst>
              </a:tr>
              <a:tr h="4389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8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학사 안내 </a:t>
                      </a:r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400" dirty="0" err="1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학사팀</a:t>
                      </a:r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녹화 영상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15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39096397"/>
                  </a:ext>
                </a:extLst>
              </a:tr>
              <a:tr h="4389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9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ERICA 8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경 소개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녹화 영상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10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730606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423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77371" y="673645"/>
            <a:ext cx="828000" cy="36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1205371" y="673645"/>
            <a:ext cx="10368000" cy="36000"/>
          </a:xfrm>
          <a:prstGeom prst="rect">
            <a:avLst/>
          </a:prstGeom>
          <a:solidFill>
            <a:srgbClr val="19B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79319" y="149128"/>
            <a:ext cx="23118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smtClean="0">
                <a:solidFill>
                  <a:schemeClr val="accent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03  </a:t>
            </a:r>
            <a:r>
              <a:rPr lang="ko-KR" altLang="en-US" sz="2800" smtClean="0">
                <a:solidFill>
                  <a:schemeClr val="accent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프로그램</a:t>
            </a:r>
            <a:endParaRPr lang="ko-KR" altLang="en-US" sz="2800">
              <a:solidFill>
                <a:schemeClr val="accent1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9920772" y="709645"/>
            <a:ext cx="344327" cy="338105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0356863" y="709645"/>
            <a:ext cx="344327" cy="338105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0792954" y="709645"/>
            <a:ext cx="344327" cy="338105"/>
          </a:xfrm>
          <a:prstGeom prst="rect">
            <a:avLst/>
          </a:prstGeom>
          <a:solidFill>
            <a:srgbClr val="19B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1229044" y="709645"/>
            <a:ext cx="344327" cy="33810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8987748"/>
              </p:ext>
            </p:extLst>
          </p:nvPr>
        </p:nvGraphicFramePr>
        <p:xfrm>
          <a:off x="892207" y="1359214"/>
          <a:ext cx="10004012" cy="3071142"/>
        </p:xfrm>
        <a:graphic>
          <a:graphicData uri="http://schemas.openxmlformats.org/drawingml/2006/table">
            <a:tbl>
              <a:tblPr/>
              <a:tblGrid>
                <a:gridCol w="816507">
                  <a:extLst>
                    <a:ext uri="{9D8B030D-6E8A-4147-A177-3AD203B41FA5}">
                      <a16:colId xmlns:a16="http://schemas.microsoft.com/office/drawing/2014/main" val="2850193799"/>
                    </a:ext>
                  </a:extLst>
                </a:gridCol>
                <a:gridCol w="3492000">
                  <a:extLst>
                    <a:ext uri="{9D8B030D-6E8A-4147-A177-3AD203B41FA5}">
                      <a16:colId xmlns:a16="http://schemas.microsoft.com/office/drawing/2014/main" val="1854911486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3489130547"/>
                    </a:ext>
                  </a:extLst>
                </a:gridCol>
                <a:gridCol w="1189113">
                  <a:extLst>
                    <a:ext uri="{9D8B030D-6E8A-4147-A177-3AD203B41FA5}">
                      <a16:colId xmlns:a16="http://schemas.microsoft.com/office/drawing/2014/main" val="1081353564"/>
                    </a:ext>
                  </a:extLst>
                </a:gridCol>
                <a:gridCol w="1626392">
                  <a:extLst>
                    <a:ext uri="{9D8B030D-6E8A-4147-A177-3AD203B41FA5}">
                      <a16:colId xmlns:a16="http://schemas.microsoft.com/office/drawing/2014/main" val="3455977684"/>
                    </a:ext>
                  </a:extLst>
                </a:gridCol>
              </a:tblGrid>
              <a:tr h="4254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THE청천EB" panose="02020603020101020101" pitchFamily="18" charset="-127"/>
                          <a:ea typeface="THE청천EB" panose="02020603020101020101" pitchFamily="18" charset="-127"/>
                        </a:rPr>
                        <a:t>순서</a:t>
                      </a:r>
                    </a:p>
                  </a:txBody>
                  <a:tcPr marL="38572" marR="38572" marT="10664" marB="10664"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9BB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THE청천EB" panose="02020603020101020101" pitchFamily="18" charset="-127"/>
                          <a:ea typeface="THE청천EB" panose="02020603020101020101" pitchFamily="18" charset="-127"/>
                        </a:rPr>
                        <a:t>프로그램</a:t>
                      </a:r>
                    </a:p>
                  </a:txBody>
                  <a:tcPr marL="38572" marR="38572" marT="10664" marB="1066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9BB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THE청천EB" panose="02020603020101020101" pitchFamily="18" charset="-127"/>
                          <a:ea typeface="THE청천EB" panose="02020603020101020101" pitchFamily="18" charset="-127"/>
                        </a:rPr>
                        <a:t>진행방법</a:t>
                      </a:r>
                    </a:p>
                  </a:txBody>
                  <a:tcPr marL="38572" marR="38572" marT="10664" marB="1066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9BB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THE청천EB" panose="02020603020101020101" pitchFamily="18" charset="-127"/>
                          <a:ea typeface="THE청천EB" panose="02020603020101020101" pitchFamily="18" charset="-127"/>
                        </a:rPr>
                        <a:t>시 간</a:t>
                      </a:r>
                    </a:p>
                  </a:txBody>
                  <a:tcPr marL="38572" marR="38572" marT="10664" marB="1066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9BB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THE청천EB" panose="02020603020101020101" pitchFamily="18" charset="-127"/>
                          <a:ea typeface="THE청천EB" panose="02020603020101020101" pitchFamily="18" charset="-127"/>
                        </a:rPr>
                        <a:t>비고</a:t>
                      </a:r>
                    </a:p>
                  </a:txBody>
                  <a:tcPr marL="38572" marR="38572" marT="10664" marB="1066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9BB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6921003"/>
                  </a:ext>
                </a:extLst>
              </a:tr>
              <a:tr h="4254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11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학생활동</a:t>
                      </a:r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</a:t>
                      </a:r>
                      <a:r>
                        <a:rPr lang="en-US" altLang="ko-KR" sz="1400" baseline="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altLang="en-US" sz="1400" baseline="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장학</a:t>
                      </a:r>
                      <a:r>
                        <a:rPr lang="en-US" altLang="ko-KR" sz="1400" baseline="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400" baseline="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상담 안내 </a:t>
                      </a:r>
                      <a:r>
                        <a:rPr lang="en-US" altLang="ko-KR" sz="1400" baseline="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- </a:t>
                      </a:r>
                      <a:r>
                        <a:rPr lang="ko-KR" altLang="en-US" sz="1400" baseline="0" dirty="0" err="1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학생팀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녹화 영상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15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작업중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9007144"/>
                  </a:ext>
                </a:extLst>
              </a:tr>
              <a:tr h="4254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12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축하공연 </a:t>
                      </a:r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– </a:t>
                      </a:r>
                      <a:r>
                        <a:rPr lang="ko-KR" altLang="en-US" sz="1400" dirty="0" err="1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김예지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동문</a:t>
                      </a:r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영미언어학부</a:t>
                      </a:r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녹화 영상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5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1105951"/>
                  </a:ext>
                </a:extLst>
              </a:tr>
              <a:tr h="4254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13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ERICA 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동문회장 축하 대담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녹화 영상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10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85345134"/>
                  </a:ext>
                </a:extLst>
              </a:tr>
              <a:tr h="4254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14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재학생 환영 인사 </a:t>
                      </a:r>
                      <a:endParaRPr lang="en-US" altLang="ko-KR" sz="1400" dirty="0" smtClean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– 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재학생 대표 및 재학생 축하 메시지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실시간과 녹화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10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57947219"/>
                  </a:ext>
                </a:extLst>
              </a:tr>
              <a:tr h="4254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15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실용음악과 축하 공연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실시간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5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25912276"/>
                  </a:ext>
                </a:extLst>
              </a:tr>
              <a:tr h="4254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16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사회자 </a:t>
                      </a:r>
                      <a:r>
                        <a:rPr lang="ko-KR" altLang="en-US" sz="1400" dirty="0" err="1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클로징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altLang="en-US" sz="1400" dirty="0" err="1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멘트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실시간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분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교가 영상</a:t>
                      </a:r>
                      <a:endParaRPr lang="ko-KR" altLang="en-US" sz="14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35210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577120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9319" y="149128"/>
            <a:ext cx="3119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solidFill>
                  <a:schemeClr val="accent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04  </a:t>
            </a:r>
            <a:r>
              <a:rPr lang="ko-KR" altLang="en-US" sz="2800" dirty="0" smtClean="0">
                <a:solidFill>
                  <a:schemeClr val="accent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사전홍보 방법</a:t>
            </a:r>
            <a:endParaRPr lang="ko-KR" altLang="en-US" sz="2800" dirty="0">
              <a:solidFill>
                <a:schemeClr val="accent1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자유형 8"/>
          <p:cNvSpPr/>
          <p:nvPr/>
        </p:nvSpPr>
        <p:spPr>
          <a:xfrm>
            <a:off x="5690946" y="1609724"/>
            <a:ext cx="6501055" cy="904875"/>
          </a:xfrm>
          <a:custGeom>
            <a:avLst/>
            <a:gdLst>
              <a:gd name="connsiteX0" fmla="*/ 565428 w 6501055"/>
              <a:gd name="connsiteY0" fmla="*/ 0 h 904875"/>
              <a:gd name="connsiteX1" fmla="*/ 6501055 w 6501055"/>
              <a:gd name="connsiteY1" fmla="*/ 0 h 904875"/>
              <a:gd name="connsiteX2" fmla="*/ 6501055 w 6501055"/>
              <a:gd name="connsiteY2" fmla="*/ 904875 h 904875"/>
              <a:gd name="connsiteX3" fmla="*/ 0 w 6501055"/>
              <a:gd name="connsiteY3" fmla="*/ 904875 h 904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01055" h="904875">
                <a:moveTo>
                  <a:pt x="565428" y="0"/>
                </a:moveTo>
                <a:lnTo>
                  <a:pt x="6501055" y="0"/>
                </a:lnTo>
                <a:lnTo>
                  <a:pt x="6501055" y="904875"/>
                </a:lnTo>
                <a:lnTo>
                  <a:pt x="0" y="904875"/>
                </a:lnTo>
                <a:close/>
              </a:path>
            </a:pathLst>
          </a:custGeom>
          <a:solidFill>
            <a:srgbClr val="E36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자유형 9"/>
          <p:cNvSpPr/>
          <p:nvPr/>
        </p:nvSpPr>
        <p:spPr>
          <a:xfrm>
            <a:off x="5125516" y="2514599"/>
            <a:ext cx="7066485" cy="904875"/>
          </a:xfrm>
          <a:custGeom>
            <a:avLst/>
            <a:gdLst>
              <a:gd name="connsiteX0" fmla="*/ 565428 w 7066485"/>
              <a:gd name="connsiteY0" fmla="*/ 0 h 904875"/>
              <a:gd name="connsiteX1" fmla="*/ 7066485 w 7066485"/>
              <a:gd name="connsiteY1" fmla="*/ 0 h 904875"/>
              <a:gd name="connsiteX2" fmla="*/ 7066485 w 7066485"/>
              <a:gd name="connsiteY2" fmla="*/ 904875 h 904875"/>
              <a:gd name="connsiteX3" fmla="*/ 0 w 7066485"/>
              <a:gd name="connsiteY3" fmla="*/ 904875 h 904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66485" h="904875">
                <a:moveTo>
                  <a:pt x="565428" y="0"/>
                </a:moveTo>
                <a:lnTo>
                  <a:pt x="7066485" y="0"/>
                </a:lnTo>
                <a:lnTo>
                  <a:pt x="7066485" y="904875"/>
                </a:lnTo>
                <a:lnTo>
                  <a:pt x="0" y="904875"/>
                </a:lnTo>
                <a:close/>
              </a:path>
            </a:pathLst>
          </a:custGeom>
          <a:solidFill>
            <a:srgbClr val="51AD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자유형 10"/>
          <p:cNvSpPr/>
          <p:nvPr/>
        </p:nvSpPr>
        <p:spPr>
          <a:xfrm>
            <a:off x="4560084" y="3419474"/>
            <a:ext cx="7631916" cy="904875"/>
          </a:xfrm>
          <a:custGeom>
            <a:avLst/>
            <a:gdLst>
              <a:gd name="connsiteX0" fmla="*/ 565429 w 7631916"/>
              <a:gd name="connsiteY0" fmla="*/ 0 h 904875"/>
              <a:gd name="connsiteX1" fmla="*/ 7631916 w 7631916"/>
              <a:gd name="connsiteY1" fmla="*/ 0 h 904875"/>
              <a:gd name="connsiteX2" fmla="*/ 7631916 w 7631916"/>
              <a:gd name="connsiteY2" fmla="*/ 904875 h 904875"/>
              <a:gd name="connsiteX3" fmla="*/ 0 w 7631916"/>
              <a:gd name="connsiteY3" fmla="*/ 904875 h 904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31916" h="904875">
                <a:moveTo>
                  <a:pt x="565429" y="0"/>
                </a:moveTo>
                <a:lnTo>
                  <a:pt x="7631916" y="0"/>
                </a:lnTo>
                <a:lnTo>
                  <a:pt x="7631916" y="904875"/>
                </a:lnTo>
                <a:lnTo>
                  <a:pt x="0" y="904875"/>
                </a:lnTo>
                <a:close/>
              </a:path>
            </a:pathLst>
          </a:custGeom>
          <a:solidFill>
            <a:srgbClr val="F2A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자유형 11"/>
          <p:cNvSpPr/>
          <p:nvPr/>
        </p:nvSpPr>
        <p:spPr>
          <a:xfrm>
            <a:off x="3994654" y="4324349"/>
            <a:ext cx="8197346" cy="904875"/>
          </a:xfrm>
          <a:custGeom>
            <a:avLst/>
            <a:gdLst>
              <a:gd name="connsiteX0" fmla="*/ 565429 w 8197346"/>
              <a:gd name="connsiteY0" fmla="*/ 0 h 904875"/>
              <a:gd name="connsiteX1" fmla="*/ 8197346 w 8197346"/>
              <a:gd name="connsiteY1" fmla="*/ 0 h 904875"/>
              <a:gd name="connsiteX2" fmla="*/ 8197346 w 8197346"/>
              <a:gd name="connsiteY2" fmla="*/ 904875 h 904875"/>
              <a:gd name="connsiteX3" fmla="*/ 0 w 8197346"/>
              <a:gd name="connsiteY3" fmla="*/ 904875 h 904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97346" h="904875">
                <a:moveTo>
                  <a:pt x="565429" y="0"/>
                </a:moveTo>
                <a:lnTo>
                  <a:pt x="8197346" y="0"/>
                </a:lnTo>
                <a:lnTo>
                  <a:pt x="8197346" y="904875"/>
                </a:lnTo>
                <a:lnTo>
                  <a:pt x="0" y="904875"/>
                </a:lnTo>
                <a:close/>
              </a:path>
            </a:pathLst>
          </a:custGeom>
          <a:solidFill>
            <a:srgbClr val="A5AC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자유형 12"/>
          <p:cNvSpPr/>
          <p:nvPr/>
        </p:nvSpPr>
        <p:spPr>
          <a:xfrm>
            <a:off x="3157295" y="1978024"/>
            <a:ext cx="2888176" cy="904875"/>
          </a:xfrm>
          <a:custGeom>
            <a:avLst/>
            <a:gdLst>
              <a:gd name="connsiteX0" fmla="*/ 565428 w 2888176"/>
              <a:gd name="connsiteY0" fmla="*/ 0 h 904875"/>
              <a:gd name="connsiteX1" fmla="*/ 2888176 w 2888176"/>
              <a:gd name="connsiteY1" fmla="*/ 0 h 904875"/>
              <a:gd name="connsiteX2" fmla="*/ 2322748 w 2888176"/>
              <a:gd name="connsiteY2" fmla="*/ 904875 h 904875"/>
              <a:gd name="connsiteX3" fmla="*/ 0 w 2888176"/>
              <a:gd name="connsiteY3" fmla="*/ 904875 h 904875"/>
              <a:gd name="connsiteX4" fmla="*/ 565428 w 2888176"/>
              <a:gd name="connsiteY4" fmla="*/ 0 h 904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8176" h="904875">
                <a:moveTo>
                  <a:pt x="565428" y="0"/>
                </a:moveTo>
                <a:lnTo>
                  <a:pt x="2888176" y="0"/>
                </a:lnTo>
                <a:lnTo>
                  <a:pt x="2322748" y="904875"/>
                </a:lnTo>
                <a:lnTo>
                  <a:pt x="0" y="904875"/>
                </a:lnTo>
                <a:lnTo>
                  <a:pt x="565428" y="0"/>
                </a:lnTo>
                <a:close/>
              </a:path>
            </a:pathLst>
          </a:custGeom>
          <a:solidFill>
            <a:srgbClr val="E36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자유형 13"/>
          <p:cNvSpPr/>
          <p:nvPr/>
        </p:nvSpPr>
        <p:spPr>
          <a:xfrm>
            <a:off x="2591865" y="2882899"/>
            <a:ext cx="2888178" cy="904875"/>
          </a:xfrm>
          <a:custGeom>
            <a:avLst/>
            <a:gdLst>
              <a:gd name="connsiteX0" fmla="*/ 565428 w 2888178"/>
              <a:gd name="connsiteY0" fmla="*/ 0 h 904875"/>
              <a:gd name="connsiteX1" fmla="*/ 2888178 w 2888178"/>
              <a:gd name="connsiteY1" fmla="*/ 0 h 904875"/>
              <a:gd name="connsiteX2" fmla="*/ 2322749 w 2888178"/>
              <a:gd name="connsiteY2" fmla="*/ 904875 h 904875"/>
              <a:gd name="connsiteX3" fmla="*/ 0 w 2888178"/>
              <a:gd name="connsiteY3" fmla="*/ 904875 h 904875"/>
              <a:gd name="connsiteX4" fmla="*/ 565428 w 2888178"/>
              <a:gd name="connsiteY4" fmla="*/ 0 h 904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8178" h="904875">
                <a:moveTo>
                  <a:pt x="565428" y="0"/>
                </a:moveTo>
                <a:lnTo>
                  <a:pt x="2888178" y="0"/>
                </a:lnTo>
                <a:lnTo>
                  <a:pt x="2322749" y="904875"/>
                </a:lnTo>
                <a:lnTo>
                  <a:pt x="0" y="904875"/>
                </a:lnTo>
                <a:lnTo>
                  <a:pt x="565428" y="0"/>
                </a:lnTo>
                <a:close/>
              </a:path>
            </a:pathLst>
          </a:custGeom>
          <a:solidFill>
            <a:srgbClr val="51AD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자유형 14"/>
          <p:cNvSpPr/>
          <p:nvPr/>
        </p:nvSpPr>
        <p:spPr>
          <a:xfrm>
            <a:off x="2026434" y="3787774"/>
            <a:ext cx="2888181" cy="904875"/>
          </a:xfrm>
          <a:custGeom>
            <a:avLst/>
            <a:gdLst>
              <a:gd name="connsiteX0" fmla="*/ 565429 w 2888181"/>
              <a:gd name="connsiteY0" fmla="*/ 0 h 904875"/>
              <a:gd name="connsiteX1" fmla="*/ 2888181 w 2888181"/>
              <a:gd name="connsiteY1" fmla="*/ 0 h 904875"/>
              <a:gd name="connsiteX2" fmla="*/ 2322752 w 2888181"/>
              <a:gd name="connsiteY2" fmla="*/ 904875 h 904875"/>
              <a:gd name="connsiteX3" fmla="*/ 0 w 2888181"/>
              <a:gd name="connsiteY3" fmla="*/ 904875 h 904875"/>
              <a:gd name="connsiteX4" fmla="*/ 565429 w 2888181"/>
              <a:gd name="connsiteY4" fmla="*/ 0 h 904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8181" h="904875">
                <a:moveTo>
                  <a:pt x="565429" y="0"/>
                </a:moveTo>
                <a:lnTo>
                  <a:pt x="2888181" y="0"/>
                </a:lnTo>
                <a:lnTo>
                  <a:pt x="2322752" y="904875"/>
                </a:lnTo>
                <a:lnTo>
                  <a:pt x="0" y="904875"/>
                </a:lnTo>
                <a:lnTo>
                  <a:pt x="565429" y="0"/>
                </a:lnTo>
                <a:close/>
              </a:path>
            </a:pathLst>
          </a:custGeom>
          <a:solidFill>
            <a:srgbClr val="F2A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자유형 15"/>
          <p:cNvSpPr/>
          <p:nvPr/>
        </p:nvSpPr>
        <p:spPr>
          <a:xfrm>
            <a:off x="1461003" y="4692649"/>
            <a:ext cx="2888182" cy="904875"/>
          </a:xfrm>
          <a:custGeom>
            <a:avLst/>
            <a:gdLst>
              <a:gd name="connsiteX0" fmla="*/ 565429 w 2888182"/>
              <a:gd name="connsiteY0" fmla="*/ 0 h 904875"/>
              <a:gd name="connsiteX1" fmla="*/ 2888182 w 2888182"/>
              <a:gd name="connsiteY1" fmla="*/ 0 h 904875"/>
              <a:gd name="connsiteX2" fmla="*/ 2322754 w 2888182"/>
              <a:gd name="connsiteY2" fmla="*/ 904875 h 904875"/>
              <a:gd name="connsiteX3" fmla="*/ 0 w 2888182"/>
              <a:gd name="connsiteY3" fmla="*/ 904875 h 904875"/>
              <a:gd name="connsiteX4" fmla="*/ 565429 w 2888182"/>
              <a:gd name="connsiteY4" fmla="*/ 0 h 904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8182" h="904875">
                <a:moveTo>
                  <a:pt x="565429" y="0"/>
                </a:moveTo>
                <a:lnTo>
                  <a:pt x="2888182" y="0"/>
                </a:lnTo>
                <a:lnTo>
                  <a:pt x="2322754" y="904875"/>
                </a:lnTo>
                <a:lnTo>
                  <a:pt x="0" y="904875"/>
                </a:lnTo>
                <a:lnTo>
                  <a:pt x="565429" y="0"/>
                </a:lnTo>
                <a:close/>
              </a:path>
            </a:pathLst>
          </a:custGeom>
          <a:solidFill>
            <a:srgbClr val="A5AC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2"/>
          <a:srcRect t="59057"/>
          <a:stretch/>
        </p:blipFill>
        <p:spPr>
          <a:xfrm>
            <a:off x="4914615" y="2499432"/>
            <a:ext cx="8776264" cy="132878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2"/>
          <a:srcRect t="59057"/>
          <a:stretch/>
        </p:blipFill>
        <p:spPr>
          <a:xfrm>
            <a:off x="4553341" y="3404307"/>
            <a:ext cx="8776264" cy="132878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2"/>
          <a:srcRect t="59057"/>
          <a:stretch/>
        </p:blipFill>
        <p:spPr>
          <a:xfrm>
            <a:off x="4165176" y="4319249"/>
            <a:ext cx="8776264" cy="132878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3"/>
          <a:srcRect b="73904"/>
          <a:stretch/>
        </p:blipFill>
        <p:spPr>
          <a:xfrm rot="18145922">
            <a:off x="1428897" y="3270127"/>
            <a:ext cx="6546793" cy="590249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3"/>
          <a:srcRect b="73904"/>
          <a:stretch/>
        </p:blipFill>
        <p:spPr>
          <a:xfrm rot="18111455">
            <a:off x="-804138" y="3332251"/>
            <a:ext cx="5910313" cy="85905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141604" y="2043779"/>
            <a:ext cx="800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01</a:t>
            </a:r>
            <a:endParaRPr lang="ko-KR" altLang="en-US" sz="3600">
              <a:solidFill>
                <a:schemeClr val="bg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5081" y="3021182"/>
            <a:ext cx="800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02</a:t>
            </a:r>
            <a:endParaRPr lang="ko-KR" altLang="en-US" sz="3600">
              <a:solidFill>
                <a:schemeClr val="bg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48254" y="3931730"/>
            <a:ext cx="800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03</a:t>
            </a:r>
            <a:endParaRPr lang="ko-KR" altLang="en-US" sz="3600">
              <a:solidFill>
                <a:schemeClr val="bg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324341" y="4851507"/>
            <a:ext cx="800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04</a:t>
            </a:r>
            <a:endParaRPr lang="ko-KR" altLang="en-US" sz="3600">
              <a:solidFill>
                <a:schemeClr val="bg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6200393" y="1577944"/>
            <a:ext cx="491673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19100" indent="-419100" algn="just" fontAlgn="base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400" ker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중운위를 통한 단과대학별 홍보</a:t>
            </a:r>
            <a:endParaRPr lang="ko-KR" altLang="en-US" sz="1400" kern="0" spc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5641787" y="2522521"/>
            <a:ext cx="56348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19100" indent="-419100" algn="just" fontAlgn="base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400" ker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사전 오리엔테이션 행사시 알림 공고</a:t>
            </a:r>
            <a:endParaRPr lang="ko-KR" altLang="en-US" sz="1400" kern="0" spc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096939" y="3451786"/>
            <a:ext cx="65582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19100" indent="-419100" algn="just" fontAlgn="base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400" kern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및 재학생 전체 이메일 및 문자 발송</a:t>
            </a:r>
            <a:endParaRPr lang="ko-KR" altLang="en-US" sz="1400" kern="0" spc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4489398" y="4305501"/>
            <a:ext cx="430117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19100" indent="-419100" algn="just" fontAlgn="base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400" ker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유투브에 티져 영상 업로드</a:t>
            </a:r>
            <a:endParaRPr lang="ko-KR" altLang="en-US" sz="1400" kern="0" spc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804587" y="5709035"/>
            <a:ext cx="800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05</a:t>
            </a:r>
            <a:endParaRPr lang="ko-KR" altLang="en-US" sz="360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943988" y="5210376"/>
            <a:ext cx="57374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19100" indent="-419100" algn="just" fontAlgn="base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400" ker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실시간 참가시 다양한 선물 증정 안내</a:t>
            </a:r>
            <a:endParaRPr lang="ko-KR" altLang="en-US" sz="1400" kern="0" spc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77371" y="673645"/>
            <a:ext cx="828000" cy="36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1205371" y="673645"/>
            <a:ext cx="10368000" cy="36000"/>
          </a:xfrm>
          <a:prstGeom prst="rect">
            <a:avLst/>
          </a:prstGeom>
          <a:solidFill>
            <a:srgbClr val="19B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9920772" y="709645"/>
            <a:ext cx="344327" cy="338105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10356863" y="709645"/>
            <a:ext cx="344327" cy="338105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10792954" y="709645"/>
            <a:ext cx="344327" cy="338105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11229044" y="709645"/>
            <a:ext cx="344327" cy="338105"/>
          </a:xfrm>
          <a:prstGeom prst="rect">
            <a:avLst/>
          </a:prstGeom>
          <a:solidFill>
            <a:srgbClr val="19B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9813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325</Words>
  <Application>Microsoft Office PowerPoint</Application>
  <PresentationFormat>와이드스크린</PresentationFormat>
  <Paragraphs>108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5" baseType="lpstr">
      <vt:lpstr>HY헤드라인M</vt:lpstr>
      <vt:lpstr>Arial</vt:lpstr>
      <vt:lpstr>THE청천EB</vt:lpstr>
      <vt:lpstr>Arial Black</vt:lpstr>
      <vt:lpstr>Britannic Bold</vt:lpstr>
      <vt:lpstr>Segoe UI Black</vt:lpstr>
      <vt:lpstr>맑은 고딕</vt:lpstr>
      <vt:lpstr>휴먼둥근헤드라인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jeon dong pyo</dc:creator>
  <cp:lastModifiedBy>user</cp:lastModifiedBy>
  <cp:revision>32</cp:revision>
  <cp:lastPrinted>2021-02-19T00:16:16Z</cp:lastPrinted>
  <dcterms:created xsi:type="dcterms:W3CDTF">2021-02-18T04:24:49Z</dcterms:created>
  <dcterms:modified xsi:type="dcterms:W3CDTF">2021-03-03T01:52:03Z</dcterms:modified>
</cp:coreProperties>
</file>