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8" r:id="rId1"/>
  </p:sldMasterIdLst>
  <p:sldIdLst>
    <p:sldId id="268" r:id="rId2"/>
    <p:sldId id="287" r:id="rId3"/>
    <p:sldId id="295" r:id="rId4"/>
    <p:sldId id="296" r:id="rId5"/>
    <p:sldId id="271" r:id="rId6"/>
    <p:sldId id="269" r:id="rId7"/>
    <p:sldId id="273" r:id="rId8"/>
    <p:sldId id="274" r:id="rId9"/>
    <p:sldId id="275" r:id="rId10"/>
    <p:sldId id="284" r:id="rId11"/>
    <p:sldId id="293" r:id="rId12"/>
    <p:sldId id="289" r:id="rId13"/>
    <p:sldId id="291" r:id="rId14"/>
    <p:sldId id="294" r:id="rId15"/>
    <p:sldId id="292" r:id="rId16"/>
    <p:sldId id="270" r:id="rId17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기본 구역" id="{DC55F6DF-67B2-4EB7-84DC-972F2B19E73D}">
          <p14:sldIdLst>
            <p14:sldId id="268"/>
          </p14:sldIdLst>
        </p14:section>
        <p14:section name="제목 없는 구역" id="{F521A959-97D1-4574-8E43-3BEC3E276053}">
          <p14:sldIdLst>
            <p14:sldId id="287"/>
            <p14:sldId id="295"/>
            <p14:sldId id="296"/>
            <p14:sldId id="271"/>
            <p14:sldId id="269"/>
            <p14:sldId id="273"/>
            <p14:sldId id="274"/>
            <p14:sldId id="275"/>
            <p14:sldId id="284"/>
            <p14:sldId id="293"/>
            <p14:sldId id="289"/>
            <p14:sldId id="291"/>
            <p14:sldId id="294"/>
            <p14:sldId id="292"/>
            <p14:sldId id="270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FF0066"/>
    <a:srgbClr val="004C86"/>
    <a:srgbClr val="DCDDDE"/>
    <a:srgbClr val="E6E7E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8799B23B-EC83-4686-B30A-512413B5E67A}" styleName="밝은 스타일 3 - 강조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616DA210-FB5B-4158-B5E0-FEB733F419BA}" styleName="밝은 스타일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8743" autoAdjust="0"/>
    <p:restoredTop sz="94660"/>
  </p:normalViewPr>
  <p:slideViewPr>
    <p:cSldViewPr>
      <p:cViewPr varScale="1">
        <p:scale>
          <a:sx n="101" d="100"/>
          <a:sy n="101" d="100"/>
        </p:scale>
        <p:origin x="2232" y="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034012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465470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2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79512" y="188641"/>
            <a:ext cx="3744416" cy="216024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1800">
                <a:solidFill>
                  <a:schemeClr val="bg1"/>
                </a:solidFill>
              </a:defRPr>
            </a:lvl1pPr>
          </a:lstStyle>
          <a:p>
            <a:r>
              <a:rPr lang="ko-KR" altLang="en-US" dirty="0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/>
              <a:t>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EEF78FAB-5421-4E05-9A74-1FFA95C543F9}" type="datetime1">
              <a:rPr lang="ko-KR" altLang="en-US" smtClean="0"/>
              <a:pPr/>
              <a:t>2023-04-03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A0F403DA-CAE9-4273-A020-B287EA660EE4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422598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899711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63" r:id="rId2"/>
    <p:sldLayoutId id="2147483664" r:id="rId3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hyperlink" Target="mailto:cmhz0220@hanyang.ac.kr" TargetMode="Externa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image" Target="../media/image9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4C8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11"/>
          <p:cNvSpPr txBox="1"/>
          <p:nvPr/>
        </p:nvSpPr>
        <p:spPr>
          <a:xfrm>
            <a:off x="379537" y="2348880"/>
            <a:ext cx="8440935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Bef>
                <a:spcPts val="0"/>
              </a:spcBef>
            </a:pPr>
            <a:r>
              <a:rPr lang="ko-KR" altLang="en-US" sz="4400" b="1" dirty="0">
                <a:solidFill>
                  <a:srgbClr val="FFFF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국외</a:t>
            </a:r>
            <a:r>
              <a:rPr lang="ko-KR" altLang="en-US" sz="44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4400" b="1" dirty="0" err="1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장기현장실습학기제</a:t>
            </a:r>
            <a:r>
              <a:rPr lang="en-US" altLang="ko-KR" sz="44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(E-WIL) </a:t>
            </a:r>
          </a:p>
          <a:p>
            <a:pPr algn="ctr">
              <a:spcBef>
                <a:spcPts val="0"/>
              </a:spcBef>
            </a:pPr>
            <a:r>
              <a:rPr lang="en-US" altLang="ko-KR" sz="44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(5</a:t>
            </a:r>
            <a:r>
              <a:rPr lang="ko-KR" altLang="en-US" sz="44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기</a:t>
            </a:r>
            <a:r>
              <a:rPr lang="en-US" altLang="ko-KR" sz="44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 </a:t>
            </a:r>
            <a:r>
              <a:rPr lang="ko-KR" altLang="en-US" sz="44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안내</a:t>
            </a:r>
            <a:endParaRPr lang="en-US" altLang="ko-KR" sz="4400" b="1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0" y="1374783"/>
            <a:ext cx="9144000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pic>
        <p:nvPicPr>
          <p:cNvPr id="1028" name="Picture 4" descr="C:\Users\HYU\Desktop\symbol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69254" y="5811703"/>
            <a:ext cx="627063" cy="6270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TextBox 14"/>
          <p:cNvSpPr txBox="1"/>
          <p:nvPr/>
        </p:nvSpPr>
        <p:spPr>
          <a:xfrm>
            <a:off x="467544" y="5328210"/>
            <a:ext cx="8229404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2400" spc="-150" dirty="0">
                <a:solidFill>
                  <a:schemeClr val="bg1"/>
                </a:solidFill>
                <a:ea typeface="맑은 고딕" panose="020B0503020000020004" pitchFamily="50" charset="-127"/>
              </a:rPr>
              <a:t>LINC3.0</a:t>
            </a:r>
            <a:r>
              <a:rPr lang="ko-KR" altLang="en-US" sz="2400" spc="-150" dirty="0">
                <a:solidFill>
                  <a:schemeClr val="bg1"/>
                </a:solidFill>
                <a:ea typeface="맑은 고딕" panose="020B0503020000020004" pitchFamily="50" charset="-127"/>
              </a:rPr>
              <a:t>사업단 현장실습지원센터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-180528" y="1033919"/>
            <a:ext cx="96490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pc="1250" dirty="0">
                <a:solidFill>
                  <a:schemeClr val="bg1"/>
                </a:solidFill>
                <a:latin typeface="+mn-ea"/>
              </a:rPr>
              <a:t>HANYANG UNIVERSITY ERICA CAMPUS</a:t>
            </a:r>
            <a:endParaRPr lang="ko-KR" altLang="en-US" spc="1250" dirty="0">
              <a:solidFill>
                <a:schemeClr val="bg1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35296337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모서리가 둥근 직사각형 2"/>
          <p:cNvSpPr/>
          <p:nvPr/>
        </p:nvSpPr>
        <p:spPr>
          <a:xfrm>
            <a:off x="584348" y="860374"/>
            <a:ext cx="7983004" cy="708463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TextBox 4"/>
          <p:cNvSpPr txBox="1"/>
          <p:nvPr/>
        </p:nvSpPr>
        <p:spPr>
          <a:xfrm>
            <a:off x="556231" y="87015"/>
            <a:ext cx="588797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400" b="1" spc="-100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1. </a:t>
            </a:r>
            <a:r>
              <a:rPr lang="ko-KR" altLang="en-US" sz="2400" b="1" spc="-100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프로그램 안내</a:t>
            </a:r>
          </a:p>
        </p:txBody>
      </p:sp>
      <p:sp>
        <p:nvSpPr>
          <p:cNvPr id="8" name="직사각형 7"/>
          <p:cNvSpPr/>
          <p:nvPr/>
        </p:nvSpPr>
        <p:spPr>
          <a:xfrm>
            <a:off x="576000" y="530680"/>
            <a:ext cx="8568000" cy="18000"/>
          </a:xfrm>
          <a:prstGeom prst="rect">
            <a:avLst/>
          </a:prstGeom>
          <a:solidFill>
            <a:srgbClr val="004C8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7740351" y="217215"/>
            <a:ext cx="139672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ko-KR" sz="1400" b="1" spc="50" dirty="0">
                <a:solidFill>
                  <a:schemeClr val="accent1">
                    <a:lumMod val="75000"/>
                  </a:schemeClr>
                </a:solidFill>
                <a:latin typeface="+mn-ea"/>
              </a:rPr>
              <a:t>HYU ERICA</a:t>
            </a:r>
            <a:endParaRPr lang="ko-KR" altLang="en-US" sz="1400" b="1" spc="50" dirty="0">
              <a:solidFill>
                <a:schemeClr val="accent1">
                  <a:lumMod val="75000"/>
                </a:schemeClr>
              </a:solidFill>
              <a:latin typeface="+mn-ea"/>
            </a:endParaRPr>
          </a:p>
        </p:txBody>
      </p:sp>
      <p:sp>
        <p:nvSpPr>
          <p:cNvPr id="13" name="슬라이드 번호 개체 틀 3"/>
          <p:cNvSpPr txBox="1">
            <a:spLocks/>
          </p:cNvSpPr>
          <p:nvPr/>
        </p:nvSpPr>
        <p:spPr>
          <a:xfrm>
            <a:off x="8567352" y="6469812"/>
            <a:ext cx="442504" cy="2476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ko-KR"/>
            </a:defPPr>
            <a:lvl1pPr marL="0" algn="r" defTabSz="914400" rtl="0" eaLnBrk="1" latinLnBrk="1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A0F403DA-CAE9-4273-A020-B287EA660EE4}" type="slidenum">
              <a:rPr lang="ko-KR" altLang="en-US" sz="1000" smtClean="0">
                <a:solidFill>
                  <a:prstClr val="black">
                    <a:tint val="75000"/>
                  </a:prstClr>
                </a:solidFill>
              </a:rPr>
              <a:pPr/>
              <a:t>2</a:t>
            </a:fld>
            <a:endParaRPr lang="ko-KR" altLang="en-US" sz="1000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39552" y="1836688"/>
            <a:ext cx="8336249" cy="45690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20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가</a:t>
            </a:r>
            <a:r>
              <a:rPr lang="en-US" altLang="ko-KR" sz="20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. </a:t>
            </a:r>
            <a:r>
              <a:rPr lang="ko-KR" altLang="en-US" sz="20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프로그램 소개</a:t>
            </a:r>
            <a:endParaRPr lang="en-US" altLang="ko-KR" sz="20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6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 </a:t>
            </a:r>
            <a:r>
              <a:rPr lang="ko-KR" altLang="en-US" sz="1600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국외 장기 </a:t>
            </a:r>
            <a:r>
              <a:rPr lang="ko-KR" altLang="en-US" sz="1600" b="1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현장실습학기제</a:t>
            </a:r>
            <a:r>
              <a:rPr lang="ko-KR" altLang="en-US" sz="1600" b="1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는</a:t>
            </a:r>
            <a:r>
              <a:rPr lang="ko-KR" altLang="en-US" sz="16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1600" b="1" dirty="0">
                <a:solidFill>
                  <a:srgbClr val="FF0066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J1</a:t>
            </a:r>
            <a:r>
              <a:rPr lang="ko-KR" altLang="en-US" sz="1600" b="1" dirty="0">
                <a:solidFill>
                  <a:srgbClr val="FF0066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비자</a:t>
            </a:r>
            <a:r>
              <a:rPr lang="ko-KR" altLang="en-US" sz="16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를 발급 받아 </a:t>
            </a:r>
            <a:endParaRPr lang="en-US" altLang="ko-KR" sz="16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600" b="1" dirty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1</a:t>
            </a:r>
            <a:r>
              <a:rPr lang="ko-KR" altLang="en-US" sz="1600" b="1" dirty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년간 </a:t>
            </a:r>
            <a:r>
              <a:rPr lang="ko-KR" altLang="en-US" sz="16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미국 소재 기업에서 </a:t>
            </a:r>
            <a:r>
              <a:rPr lang="ko-KR" altLang="en-US" sz="1600" b="1" dirty="0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유급형태</a:t>
            </a:r>
            <a:r>
              <a:rPr lang="ko-KR" altLang="en-US" sz="16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로 급여를</a:t>
            </a:r>
            <a:r>
              <a:rPr lang="en-US" altLang="ko-KR" sz="16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6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받으며 </a:t>
            </a:r>
            <a:endParaRPr lang="en-US" altLang="ko-KR" sz="16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6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 </a:t>
            </a:r>
            <a:r>
              <a:rPr lang="ko-KR" altLang="en-US" sz="16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미국 내 기업 문화와 직무 경험은 물론이고</a:t>
            </a:r>
            <a:r>
              <a:rPr lang="en-US" altLang="ko-KR" sz="16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,</a:t>
            </a:r>
            <a:r>
              <a:rPr lang="ko-KR" altLang="en-US" sz="16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실전 영어까지 동시에 향상시킬</a:t>
            </a:r>
            <a:endParaRPr lang="en-US" altLang="ko-KR" sz="16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6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6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수 있는</a:t>
            </a:r>
            <a:r>
              <a:rPr lang="en-US" altLang="ko-KR" sz="16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ERICA</a:t>
            </a:r>
            <a:r>
              <a:rPr lang="ko-KR" altLang="en-US" sz="16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캠퍼스 현장실습 과정으로 운영됩니다</a:t>
            </a:r>
            <a:r>
              <a:rPr lang="en-US" altLang="ko-KR" sz="16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en-US" altLang="ko-KR" sz="16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</a:p>
          <a:p>
            <a:pPr>
              <a:lnSpc>
                <a:spcPct val="150000"/>
              </a:lnSpc>
            </a:pPr>
            <a:r>
              <a:rPr lang="en-US" altLang="ko-KR" sz="16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 </a:t>
            </a:r>
            <a:r>
              <a:rPr lang="ko-KR" altLang="en-US" sz="16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이번 </a:t>
            </a:r>
            <a:r>
              <a:rPr lang="en-US" altLang="ko-KR" sz="16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5</a:t>
            </a:r>
            <a:r>
              <a:rPr lang="ko-KR" altLang="en-US" sz="16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기 파견에는 일부 미국 내 동문기관</a:t>
            </a:r>
            <a:r>
              <a:rPr lang="en-US" altLang="ko-KR" sz="16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6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역시 지원이 가능합니다</a:t>
            </a:r>
            <a:r>
              <a:rPr lang="en-US" altLang="ko-KR" sz="16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. </a:t>
            </a:r>
          </a:p>
          <a:p>
            <a:pPr>
              <a:lnSpc>
                <a:spcPct val="150000"/>
              </a:lnSpc>
            </a:pPr>
            <a:r>
              <a:rPr lang="ko-KR" altLang="en-US" sz="16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 학생은</a:t>
            </a:r>
            <a:r>
              <a:rPr lang="en-US" altLang="ko-KR" sz="16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6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미국 내 동문기관이랑</a:t>
            </a:r>
            <a:r>
              <a:rPr lang="en-US" altLang="ko-KR" sz="16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6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일반기관 중에 선택해서 지원이 가능합니다</a:t>
            </a:r>
            <a:r>
              <a:rPr lang="en-US" altLang="ko-KR" sz="16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</a:p>
          <a:p>
            <a:pPr>
              <a:lnSpc>
                <a:spcPct val="150000"/>
              </a:lnSpc>
            </a:pPr>
            <a:endParaRPr lang="en-US" altLang="ko-KR" sz="16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6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 </a:t>
            </a:r>
            <a:r>
              <a:rPr lang="ko-KR" altLang="en-US" sz="16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본 과정은 전문적이고 폭 넓은 경험을 제공하기 위해</a:t>
            </a:r>
            <a:r>
              <a:rPr lang="en-US" altLang="ko-KR" sz="16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ERICA</a:t>
            </a:r>
            <a:r>
              <a:rPr lang="ko-KR" altLang="en-US" sz="16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캠퍼스와</a:t>
            </a:r>
            <a:endParaRPr lang="en-US" altLang="ko-KR" sz="16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6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6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16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IGE(Institute of Global Exchange)</a:t>
            </a:r>
            <a:r>
              <a:rPr lang="ko-KR" altLang="en-US" sz="16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가 공동으로 운영합니다</a:t>
            </a:r>
            <a:r>
              <a:rPr lang="en-US" altLang="ko-KR" sz="16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. </a:t>
            </a:r>
            <a:r>
              <a:rPr lang="ko-KR" altLang="en-US" sz="16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자세한 사항은 설명회를</a:t>
            </a:r>
            <a:endParaRPr lang="en-US" altLang="ko-KR" sz="16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6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 </a:t>
            </a:r>
            <a:r>
              <a:rPr lang="ko-KR" altLang="en-US" sz="16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통해 안내를 드리겠습니다</a:t>
            </a:r>
            <a:r>
              <a:rPr lang="en-US" altLang="ko-KR" sz="16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</a:p>
        </p:txBody>
      </p:sp>
      <p:sp>
        <p:nvSpPr>
          <p:cNvPr id="2" name="직사각형 1"/>
          <p:cNvSpPr/>
          <p:nvPr/>
        </p:nvSpPr>
        <p:spPr>
          <a:xfrm>
            <a:off x="759426" y="892119"/>
            <a:ext cx="763284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ko-KR" b="1" dirty="0">
                <a:solidFill>
                  <a:srgbClr val="FF0000"/>
                </a:solidFill>
                <a:latin typeface="맑은 고딕" panose="020B0503020000020004" pitchFamily="50" charset="-127"/>
              </a:rPr>
              <a:t>[</a:t>
            </a:r>
            <a:r>
              <a:rPr lang="ko-KR" altLang="en-US" b="1" dirty="0">
                <a:solidFill>
                  <a:srgbClr val="FF0000"/>
                </a:solidFill>
                <a:latin typeface="맑은 고딕" panose="020B0503020000020004" pitchFamily="50" charset="-127"/>
              </a:rPr>
              <a:t>중요</a:t>
            </a:r>
            <a:r>
              <a:rPr lang="en-US" altLang="ko-KR" b="1" dirty="0">
                <a:solidFill>
                  <a:srgbClr val="FF0000"/>
                </a:solidFill>
                <a:latin typeface="맑은 고딕" panose="020B0503020000020004" pitchFamily="50" charset="-127"/>
              </a:rPr>
              <a:t>] </a:t>
            </a:r>
            <a:r>
              <a:rPr lang="ko-KR" altLang="en-US" b="1" dirty="0">
                <a:solidFill>
                  <a:srgbClr val="FF0000"/>
                </a:solidFill>
                <a:latin typeface="맑은 고딕" panose="020B0503020000020004" pitchFamily="50" charset="-127"/>
              </a:rPr>
              <a:t>본 자료는 한양대학교 </a:t>
            </a:r>
            <a:r>
              <a:rPr lang="en-US" altLang="ko-KR" b="1" dirty="0">
                <a:solidFill>
                  <a:srgbClr val="FF0000"/>
                </a:solidFill>
                <a:latin typeface="맑은 고딕" panose="020B0503020000020004" pitchFamily="50" charset="-127"/>
              </a:rPr>
              <a:t>ERICA</a:t>
            </a:r>
            <a:r>
              <a:rPr lang="ko-KR" altLang="en-US" b="1" dirty="0">
                <a:solidFill>
                  <a:srgbClr val="FF0000"/>
                </a:solidFill>
                <a:latin typeface="맑은 고딕" panose="020B0503020000020004" pitchFamily="50" charset="-127"/>
              </a:rPr>
              <a:t>캠퍼스와 공동으로 운영하는</a:t>
            </a:r>
            <a:endParaRPr lang="en-US" altLang="ko-KR" b="1" dirty="0">
              <a:solidFill>
                <a:srgbClr val="FF0000"/>
              </a:solidFill>
              <a:latin typeface="맑은 고딕" panose="020B0503020000020004" pitchFamily="50" charset="-127"/>
            </a:endParaRPr>
          </a:p>
          <a:p>
            <a:pPr algn="ctr"/>
            <a:r>
              <a:rPr lang="ko-KR" altLang="en-US" b="1" dirty="0">
                <a:solidFill>
                  <a:srgbClr val="FF0000"/>
                </a:solidFill>
                <a:latin typeface="맑은 고딕" panose="020B0503020000020004" pitchFamily="50" charset="-127"/>
              </a:rPr>
              <a:t>   </a:t>
            </a:r>
            <a:r>
              <a:rPr lang="en-US" altLang="ko-KR" b="1" dirty="0">
                <a:solidFill>
                  <a:srgbClr val="FF0000"/>
                </a:solidFill>
                <a:latin typeface="맑은 고딕" panose="020B0503020000020004" pitchFamily="50" charset="-127"/>
              </a:rPr>
              <a:t>IGE</a:t>
            </a:r>
            <a:r>
              <a:rPr lang="ko-KR" altLang="en-US" b="1" dirty="0">
                <a:solidFill>
                  <a:srgbClr val="FF0000"/>
                </a:solidFill>
                <a:latin typeface="맑은 고딕" panose="020B0503020000020004" pitchFamily="50" charset="-127"/>
              </a:rPr>
              <a:t>의 자료입니다</a:t>
            </a:r>
            <a:r>
              <a:rPr lang="en-US" altLang="ko-KR" b="1" dirty="0">
                <a:solidFill>
                  <a:srgbClr val="FF0000"/>
                </a:solidFill>
                <a:latin typeface="맑은 고딕" panose="020B0503020000020004" pitchFamily="50" charset="-127"/>
              </a:rPr>
              <a:t>. </a:t>
            </a:r>
            <a:r>
              <a:rPr lang="ko-KR" altLang="en-US" b="1" dirty="0">
                <a:solidFill>
                  <a:srgbClr val="FF0000"/>
                </a:solidFill>
                <a:latin typeface="맑은 고딕" panose="020B0503020000020004" pitchFamily="50" charset="-127"/>
              </a:rPr>
              <a:t>따라서 무단 복제 및 배포를 금합니다</a:t>
            </a:r>
            <a:r>
              <a:rPr lang="en-US" altLang="ko-KR" b="1" dirty="0">
                <a:solidFill>
                  <a:srgbClr val="FF0000"/>
                </a:solidFill>
                <a:latin typeface="맑은 고딕" panose="020B0503020000020004" pitchFamily="50" charset="-127"/>
              </a:rPr>
              <a:t>.</a:t>
            </a:r>
            <a:r>
              <a:rPr lang="ko-KR" alt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90814202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556231" y="87015"/>
            <a:ext cx="588797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400" b="1" spc="-100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1. </a:t>
            </a:r>
            <a:r>
              <a:rPr lang="ko-KR" altLang="en-US" sz="2400" b="1" spc="-100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프로그램 안내</a:t>
            </a:r>
          </a:p>
        </p:txBody>
      </p:sp>
      <p:sp>
        <p:nvSpPr>
          <p:cNvPr id="8" name="직사각형 7"/>
          <p:cNvSpPr/>
          <p:nvPr/>
        </p:nvSpPr>
        <p:spPr>
          <a:xfrm>
            <a:off x="576000" y="530680"/>
            <a:ext cx="8568000" cy="18000"/>
          </a:xfrm>
          <a:prstGeom prst="rect">
            <a:avLst/>
          </a:prstGeom>
          <a:solidFill>
            <a:srgbClr val="004C8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7740351" y="217215"/>
            <a:ext cx="139672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ko-KR" sz="1400" b="1" spc="50" dirty="0">
                <a:solidFill>
                  <a:schemeClr val="accent1">
                    <a:lumMod val="75000"/>
                  </a:schemeClr>
                </a:solidFill>
                <a:latin typeface="+mn-ea"/>
              </a:rPr>
              <a:t>HYU ERICA</a:t>
            </a:r>
            <a:endParaRPr lang="ko-KR" altLang="en-US" sz="1400" b="1" spc="50" dirty="0">
              <a:solidFill>
                <a:schemeClr val="accent1">
                  <a:lumMod val="75000"/>
                </a:schemeClr>
              </a:solidFill>
              <a:latin typeface="+mn-ea"/>
            </a:endParaRPr>
          </a:p>
        </p:txBody>
      </p:sp>
      <p:sp>
        <p:nvSpPr>
          <p:cNvPr id="13" name="슬라이드 번호 개체 틀 3"/>
          <p:cNvSpPr txBox="1">
            <a:spLocks/>
          </p:cNvSpPr>
          <p:nvPr/>
        </p:nvSpPr>
        <p:spPr>
          <a:xfrm>
            <a:off x="8567352" y="6469812"/>
            <a:ext cx="442504" cy="2476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ko-KR"/>
            </a:defPPr>
            <a:lvl1pPr marL="0" algn="r" defTabSz="914400" rtl="0" eaLnBrk="1" latinLnBrk="1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A0F403DA-CAE9-4273-A020-B287EA660EE4}" type="slidenum">
              <a:rPr lang="ko-KR" altLang="en-US" sz="1000" smtClean="0">
                <a:solidFill>
                  <a:prstClr val="black">
                    <a:tint val="75000"/>
                  </a:prstClr>
                </a:solidFill>
              </a:rPr>
              <a:pPr/>
              <a:t>3</a:t>
            </a:fld>
            <a:endParaRPr lang="ko-KR" altLang="en-US" sz="1000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56230" y="984210"/>
            <a:ext cx="8336249" cy="31840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2000" b="1" dirty="0">
                <a:latin typeface="+mn-ea"/>
              </a:rPr>
              <a:t>가</a:t>
            </a:r>
            <a:r>
              <a:rPr lang="en-US" altLang="ko-KR" sz="2000" b="1" dirty="0">
                <a:latin typeface="+mn-ea"/>
              </a:rPr>
              <a:t>. </a:t>
            </a:r>
            <a:r>
              <a:rPr lang="ko-KR" altLang="en-US" sz="2000" b="1" dirty="0">
                <a:latin typeface="+mn-ea"/>
              </a:rPr>
              <a:t>설명회 개최 </a:t>
            </a:r>
            <a:r>
              <a:rPr lang="en-US" altLang="ko-KR" sz="2000" b="1" dirty="0">
                <a:latin typeface="+mn-ea"/>
              </a:rPr>
              <a:t> </a:t>
            </a:r>
            <a:endParaRPr lang="en-US" altLang="ko-KR" sz="2000" b="1" dirty="0">
              <a:solidFill>
                <a:srgbClr val="FF0000"/>
              </a:solidFill>
              <a:latin typeface="+mn-ea"/>
            </a:endParaRPr>
          </a:p>
          <a:p>
            <a:pPr>
              <a:lnSpc>
                <a:spcPct val="150000"/>
              </a:lnSpc>
            </a:pPr>
            <a:r>
              <a:rPr lang="en-US" altLang="ko-KR" sz="1600" b="1" dirty="0">
                <a:latin typeface="+mn-ea"/>
              </a:rPr>
              <a:t> - </a:t>
            </a:r>
            <a:r>
              <a:rPr lang="ko-KR" altLang="en-US" sz="1600" b="1" dirty="0">
                <a:latin typeface="+mn-ea"/>
              </a:rPr>
              <a:t>설명회 일시 </a:t>
            </a:r>
            <a:r>
              <a:rPr lang="en-US" altLang="ko-KR" sz="1600" b="1" dirty="0">
                <a:latin typeface="+mn-ea"/>
              </a:rPr>
              <a:t>: 2023</a:t>
            </a:r>
            <a:r>
              <a:rPr lang="ko-KR" altLang="en-US" sz="1600" b="1" dirty="0">
                <a:latin typeface="+mn-ea"/>
              </a:rPr>
              <a:t>년 </a:t>
            </a:r>
            <a:r>
              <a:rPr lang="en-US" altLang="ko-KR" sz="1600" b="1" dirty="0">
                <a:latin typeface="+mn-ea"/>
              </a:rPr>
              <a:t>4</a:t>
            </a:r>
            <a:r>
              <a:rPr lang="ko-KR" altLang="en-US" sz="1600" b="1" dirty="0">
                <a:latin typeface="+mn-ea"/>
              </a:rPr>
              <a:t>월 </a:t>
            </a:r>
            <a:r>
              <a:rPr lang="en-US" altLang="ko-KR" sz="1600" b="1" dirty="0">
                <a:latin typeface="+mn-ea"/>
              </a:rPr>
              <a:t>12</a:t>
            </a:r>
            <a:r>
              <a:rPr lang="ko-KR" altLang="en-US" sz="1600" b="1" dirty="0">
                <a:latin typeface="+mn-ea"/>
              </a:rPr>
              <a:t>일</a:t>
            </a:r>
            <a:r>
              <a:rPr lang="en-US" altLang="ko-KR" sz="1600" b="1" dirty="0">
                <a:latin typeface="+mn-ea"/>
              </a:rPr>
              <a:t> (</a:t>
            </a:r>
            <a:r>
              <a:rPr lang="ko-KR" altLang="en-US" sz="1600" b="1" dirty="0">
                <a:latin typeface="+mn-ea"/>
              </a:rPr>
              <a:t>수</a:t>
            </a:r>
            <a:r>
              <a:rPr lang="en-US" altLang="ko-KR" sz="1600" b="1" dirty="0">
                <a:latin typeface="+mn-ea"/>
              </a:rPr>
              <a:t>) </a:t>
            </a:r>
            <a:r>
              <a:rPr lang="ko-KR" altLang="en-US" sz="1600" b="1" dirty="0">
                <a:latin typeface="+mn-ea"/>
              </a:rPr>
              <a:t>오전 </a:t>
            </a:r>
            <a:r>
              <a:rPr lang="en-US" altLang="ko-KR" sz="1600" b="1" dirty="0">
                <a:latin typeface="+mn-ea"/>
              </a:rPr>
              <a:t>13:00~</a:t>
            </a:r>
          </a:p>
          <a:p>
            <a:pPr>
              <a:lnSpc>
                <a:spcPct val="150000"/>
              </a:lnSpc>
            </a:pPr>
            <a:endParaRPr lang="en-US" altLang="ko-KR" sz="1600" b="1" dirty="0">
              <a:latin typeface="+mn-ea"/>
            </a:endParaRPr>
          </a:p>
          <a:p>
            <a:pPr>
              <a:lnSpc>
                <a:spcPct val="150000"/>
              </a:lnSpc>
            </a:pPr>
            <a:r>
              <a:rPr lang="ko-KR" altLang="en-US" sz="2000" b="1" dirty="0">
                <a:latin typeface="+mn-ea"/>
              </a:rPr>
              <a:t>나</a:t>
            </a:r>
            <a:r>
              <a:rPr lang="en-US" altLang="ko-KR" sz="2000" b="1" dirty="0">
                <a:latin typeface="+mn-ea"/>
              </a:rPr>
              <a:t>. </a:t>
            </a:r>
            <a:r>
              <a:rPr lang="ko-KR" altLang="en-US" sz="2000" b="1" dirty="0">
                <a:latin typeface="+mn-ea"/>
              </a:rPr>
              <a:t>이전 운영 내역 </a:t>
            </a:r>
            <a:endParaRPr lang="en-US" altLang="ko-KR" sz="2000" b="1" dirty="0">
              <a:latin typeface="+mn-ea"/>
            </a:endParaRPr>
          </a:p>
          <a:p>
            <a:pPr>
              <a:lnSpc>
                <a:spcPct val="150000"/>
              </a:lnSpc>
            </a:pPr>
            <a:r>
              <a:rPr lang="en-US" altLang="ko-KR" sz="1600" b="1" dirty="0">
                <a:latin typeface="+mn-ea"/>
              </a:rPr>
              <a:t>  - 1</a:t>
            </a:r>
            <a:r>
              <a:rPr lang="ko-KR" altLang="en-US" sz="1600" b="1" dirty="0">
                <a:latin typeface="+mn-ea"/>
              </a:rPr>
              <a:t>기 </a:t>
            </a:r>
            <a:r>
              <a:rPr lang="en-US" altLang="ko-KR" sz="1600" b="1" dirty="0">
                <a:latin typeface="+mn-ea"/>
              </a:rPr>
              <a:t>: </a:t>
            </a:r>
            <a:r>
              <a:rPr lang="ko-KR" altLang="en-US" sz="1600" b="1" dirty="0">
                <a:latin typeface="+mn-ea"/>
              </a:rPr>
              <a:t>일정</a:t>
            </a:r>
            <a:r>
              <a:rPr lang="en-US" altLang="ko-KR" sz="1600" b="1" dirty="0">
                <a:latin typeface="+mn-ea"/>
              </a:rPr>
              <a:t>(2019.07~2020.06), </a:t>
            </a:r>
            <a:r>
              <a:rPr lang="ko-KR" altLang="en-US" sz="1600" b="1" dirty="0">
                <a:latin typeface="+mn-ea"/>
              </a:rPr>
              <a:t>총 </a:t>
            </a:r>
            <a:r>
              <a:rPr lang="en-US" altLang="ko-KR" sz="1600" b="1" dirty="0">
                <a:latin typeface="+mn-ea"/>
              </a:rPr>
              <a:t>11</a:t>
            </a:r>
            <a:r>
              <a:rPr lang="ko-KR" altLang="en-US" sz="1600" b="1" dirty="0">
                <a:latin typeface="+mn-ea"/>
              </a:rPr>
              <a:t>명</a:t>
            </a:r>
            <a:r>
              <a:rPr lang="en-US" altLang="ko-KR" sz="1600" b="1" dirty="0">
                <a:latin typeface="+mn-ea"/>
              </a:rPr>
              <a:t>, </a:t>
            </a:r>
            <a:r>
              <a:rPr lang="ko-KR" altLang="en-US" sz="1600" b="1" dirty="0">
                <a:latin typeface="+mn-ea"/>
              </a:rPr>
              <a:t>미국</a:t>
            </a:r>
            <a:endParaRPr lang="en-US" altLang="ko-KR" sz="1600" b="1" dirty="0">
              <a:latin typeface="+mn-ea"/>
            </a:endParaRPr>
          </a:p>
          <a:p>
            <a:pPr>
              <a:lnSpc>
                <a:spcPct val="150000"/>
              </a:lnSpc>
            </a:pPr>
            <a:r>
              <a:rPr lang="en-US" altLang="ko-KR" sz="1600" b="1" dirty="0">
                <a:latin typeface="+mn-ea"/>
              </a:rPr>
              <a:t>  - 2</a:t>
            </a:r>
            <a:r>
              <a:rPr lang="ko-KR" altLang="en-US" sz="1600" b="1" dirty="0">
                <a:latin typeface="+mn-ea"/>
              </a:rPr>
              <a:t>기 </a:t>
            </a:r>
            <a:r>
              <a:rPr lang="en-US" altLang="ko-KR" sz="1600" b="1" dirty="0">
                <a:latin typeface="+mn-ea"/>
              </a:rPr>
              <a:t>: </a:t>
            </a:r>
            <a:r>
              <a:rPr lang="ko-KR" altLang="en-US" sz="1600" b="1" dirty="0">
                <a:latin typeface="+mn-ea"/>
              </a:rPr>
              <a:t>일정</a:t>
            </a:r>
            <a:r>
              <a:rPr lang="en-US" altLang="ko-KR" sz="1600" b="1" dirty="0">
                <a:latin typeface="+mn-ea"/>
              </a:rPr>
              <a:t>(2020.01~2020.12), </a:t>
            </a:r>
            <a:r>
              <a:rPr lang="ko-KR" altLang="en-US" sz="1600" b="1" dirty="0">
                <a:latin typeface="+mn-ea"/>
              </a:rPr>
              <a:t>총 </a:t>
            </a:r>
            <a:r>
              <a:rPr lang="en-US" altLang="ko-KR" sz="1600" b="1" dirty="0">
                <a:latin typeface="+mn-ea"/>
              </a:rPr>
              <a:t>22</a:t>
            </a:r>
            <a:r>
              <a:rPr lang="ko-KR" altLang="en-US" sz="1600" b="1" dirty="0">
                <a:latin typeface="+mn-ea"/>
              </a:rPr>
              <a:t>명</a:t>
            </a:r>
            <a:r>
              <a:rPr lang="en-US" altLang="ko-KR" sz="1600" b="1" dirty="0">
                <a:latin typeface="+mn-ea"/>
              </a:rPr>
              <a:t>, </a:t>
            </a:r>
            <a:r>
              <a:rPr lang="ko-KR" altLang="en-US" sz="1600" b="1" dirty="0">
                <a:latin typeface="+mn-ea"/>
              </a:rPr>
              <a:t>미국</a:t>
            </a:r>
            <a:endParaRPr lang="en-US" altLang="ko-KR" sz="1600" b="1" dirty="0">
              <a:latin typeface="+mn-ea"/>
            </a:endParaRPr>
          </a:p>
          <a:p>
            <a:pPr>
              <a:lnSpc>
                <a:spcPct val="150000"/>
              </a:lnSpc>
            </a:pPr>
            <a:r>
              <a:rPr lang="en-US" altLang="ko-KR" sz="1600" b="1" dirty="0">
                <a:latin typeface="+mn-ea"/>
              </a:rPr>
              <a:t>  - 3</a:t>
            </a:r>
            <a:r>
              <a:rPr lang="ko-KR" altLang="en-US" sz="1600" b="1" dirty="0">
                <a:latin typeface="+mn-ea"/>
              </a:rPr>
              <a:t>기 </a:t>
            </a:r>
            <a:r>
              <a:rPr lang="en-US" altLang="ko-KR" sz="1600" b="1" dirty="0">
                <a:latin typeface="+mn-ea"/>
              </a:rPr>
              <a:t>: </a:t>
            </a:r>
            <a:r>
              <a:rPr lang="ko-KR" altLang="en-US" sz="1600" b="1" dirty="0">
                <a:latin typeface="+mn-ea"/>
              </a:rPr>
              <a:t>일정</a:t>
            </a:r>
            <a:r>
              <a:rPr lang="en-US" altLang="ko-KR" sz="1600" b="1" dirty="0">
                <a:latin typeface="+mn-ea"/>
              </a:rPr>
              <a:t>(2020.07~2021.06), </a:t>
            </a:r>
            <a:r>
              <a:rPr lang="ko-KR" altLang="en-US" sz="1600" b="1" dirty="0">
                <a:latin typeface="+mn-ea"/>
              </a:rPr>
              <a:t>총 </a:t>
            </a:r>
            <a:r>
              <a:rPr lang="en-US" altLang="ko-KR" sz="1600" b="1" dirty="0">
                <a:latin typeface="+mn-ea"/>
              </a:rPr>
              <a:t>30</a:t>
            </a:r>
            <a:r>
              <a:rPr lang="ko-KR" altLang="en-US" sz="1600" b="1" dirty="0">
                <a:latin typeface="+mn-ea"/>
              </a:rPr>
              <a:t>명</a:t>
            </a:r>
            <a:r>
              <a:rPr lang="en-US" altLang="ko-KR" sz="1600" b="1" dirty="0">
                <a:latin typeface="+mn-ea"/>
              </a:rPr>
              <a:t>, </a:t>
            </a:r>
            <a:r>
              <a:rPr lang="ko-KR" altLang="en-US" sz="1600" b="1" dirty="0">
                <a:latin typeface="+mn-ea"/>
              </a:rPr>
              <a:t>미국</a:t>
            </a:r>
            <a:r>
              <a:rPr lang="en-US" altLang="ko-KR" sz="1600" b="1" dirty="0">
                <a:latin typeface="+mn-ea"/>
              </a:rPr>
              <a:t>/</a:t>
            </a:r>
            <a:r>
              <a:rPr lang="ko-KR" altLang="en-US" sz="1600" b="1" dirty="0">
                <a:latin typeface="+mn-ea"/>
              </a:rPr>
              <a:t>싱가포르 </a:t>
            </a:r>
            <a:r>
              <a:rPr lang="en-US" altLang="ko-KR" sz="1600" b="1" dirty="0">
                <a:latin typeface="+mn-ea"/>
              </a:rPr>
              <a:t>-&gt; </a:t>
            </a:r>
            <a:r>
              <a:rPr lang="ko-KR" altLang="en-US" sz="1600" b="1" dirty="0">
                <a:latin typeface="+mn-ea"/>
              </a:rPr>
              <a:t>코로나</a:t>
            </a:r>
            <a:r>
              <a:rPr lang="en-US" altLang="ko-KR" sz="1600" b="1" dirty="0">
                <a:latin typeface="+mn-ea"/>
              </a:rPr>
              <a:t>19</a:t>
            </a:r>
            <a:r>
              <a:rPr lang="ko-KR" altLang="en-US" sz="1600" b="1" dirty="0">
                <a:latin typeface="+mn-ea"/>
              </a:rPr>
              <a:t>로 취소</a:t>
            </a:r>
            <a:endParaRPr lang="en-US" altLang="ko-KR" sz="1600" b="1" dirty="0">
              <a:latin typeface="+mn-ea"/>
            </a:endParaRPr>
          </a:p>
          <a:p>
            <a:pPr>
              <a:lnSpc>
                <a:spcPct val="150000"/>
              </a:lnSpc>
            </a:pPr>
            <a:r>
              <a:rPr lang="en-US" altLang="ko-KR" sz="1600" b="1" dirty="0">
                <a:latin typeface="+mn-ea"/>
              </a:rPr>
              <a:t>  - 4</a:t>
            </a:r>
            <a:r>
              <a:rPr lang="ko-KR" altLang="en-US" sz="1600" b="1" dirty="0">
                <a:latin typeface="+mn-ea"/>
              </a:rPr>
              <a:t>기 </a:t>
            </a:r>
            <a:r>
              <a:rPr lang="en-US" altLang="ko-KR" sz="1600" b="1" dirty="0">
                <a:latin typeface="+mn-ea"/>
              </a:rPr>
              <a:t>: </a:t>
            </a:r>
            <a:r>
              <a:rPr lang="ko-KR" altLang="en-US" sz="1600" b="1" dirty="0">
                <a:latin typeface="+mn-ea"/>
              </a:rPr>
              <a:t>일정</a:t>
            </a:r>
            <a:r>
              <a:rPr lang="en-US" altLang="ko-KR" sz="1600" b="1" dirty="0">
                <a:latin typeface="+mn-ea"/>
              </a:rPr>
              <a:t>(2023.01~2023.12), </a:t>
            </a:r>
            <a:r>
              <a:rPr lang="ko-KR" altLang="en-US" sz="1600" b="1" dirty="0">
                <a:latin typeface="+mn-ea"/>
              </a:rPr>
              <a:t>총 </a:t>
            </a:r>
            <a:r>
              <a:rPr lang="en-US" altLang="ko-KR" sz="1600" b="1" dirty="0">
                <a:latin typeface="+mn-ea"/>
              </a:rPr>
              <a:t>11</a:t>
            </a:r>
            <a:r>
              <a:rPr lang="ko-KR" altLang="en-US" sz="1600" b="1" dirty="0">
                <a:latin typeface="+mn-ea"/>
              </a:rPr>
              <a:t>명</a:t>
            </a:r>
            <a:r>
              <a:rPr lang="en-US" altLang="ko-KR" sz="1600" b="1" dirty="0">
                <a:latin typeface="+mn-ea"/>
              </a:rPr>
              <a:t>, </a:t>
            </a:r>
            <a:r>
              <a:rPr lang="ko-KR" altLang="en-US" sz="1600" b="1" dirty="0">
                <a:latin typeface="+mn-ea"/>
              </a:rPr>
              <a:t>미국</a:t>
            </a:r>
            <a:endParaRPr lang="en-US" altLang="ko-KR" sz="1600" b="1" dirty="0"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69904429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556231" y="87015"/>
            <a:ext cx="588797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400" b="1" spc="-100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2. </a:t>
            </a:r>
            <a:r>
              <a:rPr lang="ko-KR" altLang="en-US" sz="2400" b="1" spc="-100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지원 자격</a:t>
            </a:r>
          </a:p>
        </p:txBody>
      </p:sp>
      <p:sp>
        <p:nvSpPr>
          <p:cNvPr id="8" name="직사각형 7"/>
          <p:cNvSpPr/>
          <p:nvPr/>
        </p:nvSpPr>
        <p:spPr>
          <a:xfrm>
            <a:off x="576000" y="530680"/>
            <a:ext cx="8568000" cy="18000"/>
          </a:xfrm>
          <a:prstGeom prst="rect">
            <a:avLst/>
          </a:prstGeom>
          <a:solidFill>
            <a:srgbClr val="004C8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7740351" y="217215"/>
            <a:ext cx="139672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ko-KR" sz="1400" b="1" spc="50" dirty="0">
                <a:solidFill>
                  <a:schemeClr val="accent1">
                    <a:lumMod val="75000"/>
                  </a:schemeClr>
                </a:solidFill>
                <a:latin typeface="+mn-ea"/>
              </a:rPr>
              <a:t>HYU ERICA</a:t>
            </a:r>
            <a:endParaRPr lang="ko-KR" altLang="en-US" sz="1400" b="1" spc="50" dirty="0">
              <a:solidFill>
                <a:schemeClr val="accent1">
                  <a:lumMod val="75000"/>
                </a:schemeClr>
              </a:solidFill>
              <a:latin typeface="+mn-ea"/>
            </a:endParaRPr>
          </a:p>
        </p:txBody>
      </p:sp>
      <p:graphicFrame>
        <p:nvGraphicFramePr>
          <p:cNvPr id="2" name="표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26820517"/>
              </p:ext>
            </p:extLst>
          </p:nvPr>
        </p:nvGraphicFramePr>
        <p:xfrm>
          <a:off x="576000" y="692869"/>
          <a:ext cx="8100456" cy="5328419"/>
        </p:xfrm>
        <a:graphic>
          <a:graphicData uri="http://schemas.openxmlformats.org/drawingml/2006/table">
            <a:tbl>
              <a:tblPr/>
              <a:tblGrid>
                <a:gridCol w="147572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62473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232075"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학년</a:t>
                      </a:r>
                      <a:r>
                        <a:rPr lang="en-US" altLang="ko-KR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/</a:t>
                      </a: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학기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EEF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- 3, 4</a:t>
                      </a: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학년 재학생 </a:t>
                      </a:r>
                      <a:r>
                        <a:rPr lang="en-US" altLang="ko-KR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휴학생의 경우 선발되면 복학하여 참여 가능</a:t>
                      </a:r>
                      <a:r>
                        <a:rPr lang="en-US" altLang="ko-KR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)</a:t>
                      </a:r>
                      <a:endParaRPr lang="ko-KR" altLang="en-US" sz="14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0" marR="0" indent="0" algn="l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- 2022</a:t>
                      </a: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년 </a:t>
                      </a:r>
                      <a:r>
                        <a:rPr lang="en-US" altLang="ko-KR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</a:t>
                      </a: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학기 기준</a:t>
                      </a:r>
                      <a:r>
                        <a:rPr lang="en-US" altLang="ko-KR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,</a:t>
                      </a: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해당 학기를 제외하고 </a:t>
                      </a:r>
                      <a:r>
                        <a:rPr lang="ko-KR" altLang="en-US" sz="1400" b="1" kern="0" spc="0" dirty="0"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</a:rPr>
                        <a:t>잔여 학기가 최소</a:t>
                      </a:r>
                      <a:r>
                        <a:rPr lang="en-US" altLang="ko-KR" sz="1400" b="1" kern="0" spc="0" dirty="0"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</a:rPr>
                        <a:t> 1</a:t>
                      </a:r>
                      <a:r>
                        <a:rPr lang="ko-KR" altLang="en-US" sz="1400" b="1" kern="0" spc="0" dirty="0"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</a:rPr>
                        <a:t>학기 이상</a:t>
                      </a:r>
                      <a:endParaRPr lang="en-US" altLang="ko-KR" sz="1400" b="1" kern="0" spc="0" dirty="0">
                        <a:solidFill>
                          <a:srgbClr val="FF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0" marR="0" indent="0" algn="l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b="1" kern="0" spc="0" dirty="0"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</a:rPr>
                        <a:t>  </a:t>
                      </a:r>
                      <a:r>
                        <a:rPr lang="ko-KR" altLang="en-US" sz="1400" b="1" kern="0" spc="0" dirty="0"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</a:rPr>
                        <a:t> 남은 학생</a:t>
                      </a:r>
                      <a:r>
                        <a:rPr lang="en-US" altLang="ko-KR" sz="1400" b="1" kern="0" spc="0" dirty="0"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400" b="1" kern="0" spc="0" dirty="0"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</a:rPr>
                        <a:t>학업연장으로 한 학기가 더 남은 학생도 참여 가능</a:t>
                      </a:r>
                      <a:r>
                        <a:rPr lang="en-US" altLang="ko-KR" sz="1400" b="1" kern="0" spc="0" dirty="0"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</a:rPr>
                        <a:t>)</a:t>
                      </a:r>
                    </a:p>
                    <a:p>
                      <a:pPr marL="0" marR="0" indent="0" algn="l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b="1" kern="0" spc="0" dirty="0"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</a:rPr>
                        <a:t> - </a:t>
                      </a:r>
                      <a:r>
                        <a:rPr lang="ko-KR" altLang="en-US" sz="1400" b="1" kern="0" spc="0" dirty="0"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</a:rPr>
                        <a:t>제외 </a:t>
                      </a:r>
                      <a:r>
                        <a:rPr lang="en-US" altLang="ko-KR" sz="1400" b="1" kern="0" spc="0" dirty="0"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</a:rPr>
                        <a:t>: 2023</a:t>
                      </a:r>
                      <a:r>
                        <a:rPr lang="ko-KR" altLang="en-US" sz="1400" b="1" kern="0" spc="0" dirty="0"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</a:rPr>
                        <a:t>년 </a:t>
                      </a:r>
                      <a:r>
                        <a:rPr lang="en-US" altLang="ko-KR" sz="1400" b="1" kern="0" spc="0" dirty="0"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</a:rPr>
                        <a:t>7</a:t>
                      </a:r>
                      <a:r>
                        <a:rPr lang="ko-KR" altLang="en-US" sz="1400" b="1" kern="0" spc="0" dirty="0"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</a:rPr>
                        <a:t>월 졸업예정자</a:t>
                      </a:r>
                      <a:endParaRPr lang="en-US" altLang="ko-KR" sz="1400" b="1" kern="0" spc="0" dirty="0">
                        <a:solidFill>
                          <a:srgbClr val="FF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0" marR="0" indent="0" algn="l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b="1" kern="0" spc="0" dirty="0"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</a:rPr>
                        <a:t>   * 2023</a:t>
                      </a:r>
                      <a:r>
                        <a:rPr lang="ko-KR" altLang="en-US" sz="1400" b="1" kern="0" spc="0" dirty="0"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</a:rPr>
                        <a:t>년 </a:t>
                      </a:r>
                      <a:r>
                        <a:rPr lang="en-US" altLang="ko-KR" sz="1400" b="1" kern="0" spc="0" dirty="0"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</a:rPr>
                        <a:t>7</a:t>
                      </a:r>
                      <a:r>
                        <a:rPr lang="ko-KR" altLang="en-US" sz="1400" b="1" kern="0" spc="0" dirty="0"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</a:rPr>
                        <a:t>월 학사학위 취득유예</a:t>
                      </a:r>
                      <a:r>
                        <a:rPr lang="en-US" altLang="ko-KR" sz="1400" b="1" kern="0" spc="0" dirty="0"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400" b="1" kern="0" spc="0" dirty="0"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</a:rPr>
                        <a:t>졸업유예</a:t>
                      </a:r>
                      <a:r>
                        <a:rPr lang="en-US" altLang="ko-KR" sz="1400" b="1" kern="0" spc="0" dirty="0"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</a:rPr>
                        <a:t>) </a:t>
                      </a:r>
                      <a:r>
                        <a:rPr lang="ko-KR" altLang="en-US" sz="1400" b="1" kern="0" spc="0" dirty="0"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</a:rPr>
                        <a:t>예정자도 참여 불가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944216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영어능력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EEF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- </a:t>
                      </a: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토익 등 </a:t>
                      </a:r>
                      <a:r>
                        <a:rPr lang="ko-KR" altLang="en-US" sz="1400" b="1" u="sng" kern="0" spc="0" dirty="0"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</a:rPr>
                        <a:t>공인 성적이 없어도 지원 가능</a:t>
                      </a:r>
                      <a:r>
                        <a:rPr lang="ko-KR" altLang="en-US" sz="1400" b="1" u="sng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함 </a:t>
                      </a:r>
                      <a:endParaRPr lang="en-US" altLang="ko-KR" sz="1400" b="1" u="sng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0" marR="0" indent="0" algn="l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b="1" u="sng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 (</a:t>
                      </a:r>
                      <a:r>
                        <a:rPr lang="ko-KR" altLang="en-US" sz="1400" b="1" u="sng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다만 취득 성적이 있을 경우 유효기간과 상관없이 이력서에 기재해도 무방</a:t>
                      </a:r>
                      <a:r>
                        <a:rPr lang="en-US" altLang="ko-KR" sz="1400" b="1" u="sng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400" b="1" u="sng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이력서 양식은 별첨파일 참고</a:t>
                      </a:r>
                      <a:r>
                        <a:rPr lang="en-US" altLang="ko-KR" sz="1400" b="1" u="sng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)</a:t>
                      </a:r>
                    </a:p>
                    <a:p>
                      <a:pPr marL="0" marR="0" indent="0" algn="l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- </a:t>
                      </a: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미국의 경우 한국계 기업과 국내 기업의 해외지사의 비중이 약 </a:t>
                      </a:r>
                      <a:r>
                        <a:rPr lang="en-US" altLang="ko-KR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70~80%</a:t>
                      </a: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이며</a:t>
                      </a:r>
                      <a:endParaRPr lang="en-US" altLang="ko-KR" sz="14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0" marR="0" indent="0" algn="l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Tx/>
                        <a:buNone/>
                      </a:pPr>
                      <a:r>
                        <a:rPr lang="en-US" altLang="ko-KR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 </a:t>
                      </a:r>
                      <a:r>
                        <a:rPr lang="en-US" altLang="ko-KR" sz="1400" b="1" kern="0" spc="0" baseline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1400" b="1" kern="0" spc="0" baseline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기업 또는 팀에 따라 요구하는 영어 레벨이 상이할 수 있음</a:t>
                      </a:r>
                      <a:endParaRPr lang="en-US" altLang="ko-KR" sz="1400" b="1" kern="0" spc="0" baseline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152128"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기타 요건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EEF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Tx/>
                        <a:buNone/>
                      </a:pPr>
                      <a:r>
                        <a:rPr lang="en-US" altLang="ko-KR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- </a:t>
                      </a: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비자 취득에 결격 사유가 없는 학생</a:t>
                      </a:r>
                      <a:endParaRPr lang="en-US" altLang="ko-KR" sz="14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Tx/>
                        <a:buNone/>
                      </a:pPr>
                      <a:r>
                        <a:rPr lang="en-US" altLang="ko-KR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- 1</a:t>
                      </a: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년 과정으로 참여 가능한 학생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09226259"/>
                  </a:ext>
                </a:extLst>
              </a:tr>
            </a:tbl>
          </a:graphicData>
        </a:graphic>
      </p:graphicFrame>
      <p:sp>
        <p:nvSpPr>
          <p:cNvPr id="13" name="슬라이드 번호 개체 틀 3"/>
          <p:cNvSpPr txBox="1">
            <a:spLocks/>
          </p:cNvSpPr>
          <p:nvPr/>
        </p:nvSpPr>
        <p:spPr>
          <a:xfrm>
            <a:off x="8567352" y="6469812"/>
            <a:ext cx="442504" cy="2476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ko-KR"/>
            </a:defPPr>
            <a:lvl1pPr marL="0" algn="r" defTabSz="914400" rtl="0" eaLnBrk="1" latinLnBrk="1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A0F403DA-CAE9-4273-A020-B287EA660EE4}" type="slidenum">
              <a:rPr lang="ko-KR" altLang="en-US" sz="1000" smtClean="0">
                <a:solidFill>
                  <a:prstClr val="black">
                    <a:tint val="75000"/>
                  </a:prstClr>
                </a:solidFill>
              </a:rPr>
              <a:pPr/>
              <a:t>4</a:t>
            </a:fld>
            <a:endParaRPr lang="ko-KR" altLang="en-US" sz="1000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5513059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556231" y="87015"/>
            <a:ext cx="588797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400" b="1" spc="-100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2. </a:t>
            </a:r>
            <a:r>
              <a:rPr lang="ko-KR" altLang="en-US" sz="2400" b="1" spc="-100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지원 자격</a:t>
            </a:r>
          </a:p>
        </p:txBody>
      </p:sp>
      <p:sp>
        <p:nvSpPr>
          <p:cNvPr id="8" name="직사각형 7"/>
          <p:cNvSpPr/>
          <p:nvPr/>
        </p:nvSpPr>
        <p:spPr>
          <a:xfrm>
            <a:off x="576000" y="530680"/>
            <a:ext cx="8568000" cy="18000"/>
          </a:xfrm>
          <a:prstGeom prst="rect">
            <a:avLst/>
          </a:prstGeom>
          <a:solidFill>
            <a:srgbClr val="004C8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7740351" y="217215"/>
            <a:ext cx="139672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ko-KR" sz="1400" b="1" spc="50" dirty="0">
                <a:solidFill>
                  <a:schemeClr val="accent1">
                    <a:lumMod val="75000"/>
                  </a:schemeClr>
                </a:solidFill>
                <a:latin typeface="+mn-ea"/>
              </a:rPr>
              <a:t>HYU ERICA</a:t>
            </a:r>
            <a:endParaRPr lang="ko-KR" altLang="en-US" sz="1400" b="1" spc="50" dirty="0">
              <a:solidFill>
                <a:schemeClr val="accent1">
                  <a:lumMod val="75000"/>
                </a:schemeClr>
              </a:solidFill>
              <a:latin typeface="+mn-ea"/>
            </a:endParaRPr>
          </a:p>
        </p:txBody>
      </p:sp>
      <p:graphicFrame>
        <p:nvGraphicFramePr>
          <p:cNvPr id="2" name="표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37541533"/>
              </p:ext>
            </p:extLst>
          </p:nvPr>
        </p:nvGraphicFramePr>
        <p:xfrm>
          <a:off x="576000" y="556797"/>
          <a:ext cx="8100456" cy="4528387"/>
        </p:xfrm>
        <a:graphic>
          <a:graphicData uri="http://schemas.openxmlformats.org/drawingml/2006/table">
            <a:tbl>
              <a:tblPr/>
              <a:tblGrid>
                <a:gridCol w="147572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62473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528387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대상 전공</a:t>
                      </a:r>
                      <a:r>
                        <a:rPr lang="en-US" altLang="ko-KR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/</a:t>
                      </a: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업종</a:t>
                      </a:r>
                      <a:r>
                        <a:rPr lang="en-US" altLang="ko-KR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,</a:t>
                      </a: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분야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EEF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</a:t>
                      </a:r>
                      <a:r>
                        <a:rPr lang="en-US" altLang="ko-KR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- </a:t>
                      </a: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공학대학 </a:t>
                      </a:r>
                      <a:r>
                        <a:rPr lang="en-US" altLang="ko-KR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: </a:t>
                      </a:r>
                      <a:r>
                        <a:rPr lang="ko-KR" altLang="en-US" sz="1400" b="1" kern="0" spc="0" dirty="0" err="1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교통물류</a:t>
                      </a:r>
                      <a:r>
                        <a:rPr lang="en-US" altLang="ko-KR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기계공학</a:t>
                      </a:r>
                      <a:r>
                        <a:rPr lang="en-US" altLang="ko-KR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전자</a:t>
                      </a:r>
                      <a:r>
                        <a:rPr lang="en-US" altLang="ko-KR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재료</a:t>
                      </a:r>
                      <a:r>
                        <a:rPr lang="en-US" altLang="ko-KR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/</a:t>
                      </a:r>
                      <a:r>
                        <a:rPr lang="ko-KR" altLang="en-US" sz="1400" b="1" kern="0" spc="0" dirty="0" err="1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생명나노</a:t>
                      </a:r>
                      <a:r>
                        <a:rPr lang="en-US" altLang="ko-KR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산업경영</a:t>
                      </a:r>
                      <a:r>
                        <a:rPr lang="en-US" altLang="ko-KR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로봇공학</a:t>
                      </a:r>
                      <a:r>
                        <a:rPr lang="en-US" altLang="ko-KR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400" b="1" kern="0" spc="0" dirty="0" err="1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나노광전자</a:t>
                      </a:r>
                      <a:endParaRPr lang="en-US" altLang="ko-KR" sz="14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0" marR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  * </a:t>
                      </a: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분야 </a:t>
                      </a:r>
                      <a:r>
                        <a:rPr lang="en-US" altLang="ko-KR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: Engineering,</a:t>
                      </a:r>
                      <a:r>
                        <a:rPr lang="en-US" altLang="ko-KR" sz="1400" b="1" kern="0" spc="0" baseline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1400" b="1" kern="0" spc="0" baseline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전자부품</a:t>
                      </a:r>
                      <a:r>
                        <a:rPr lang="en-US" altLang="ko-KR" sz="1400" b="1" kern="0" spc="0" baseline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, QC/QA, </a:t>
                      </a:r>
                      <a:r>
                        <a:rPr lang="ko-KR" altLang="en-US" sz="1400" b="1" kern="0" spc="0" baseline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바이오</a:t>
                      </a:r>
                      <a:r>
                        <a:rPr lang="en-US" altLang="ko-KR" sz="1400" b="1" kern="0" spc="0" baseline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/</a:t>
                      </a:r>
                      <a:r>
                        <a:rPr lang="ko-KR" altLang="en-US" sz="1400" b="1" kern="0" spc="0" baseline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제약</a:t>
                      </a:r>
                      <a:r>
                        <a:rPr lang="en-US" altLang="ko-KR" sz="1400" b="1" kern="0" spc="0" baseline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/</a:t>
                      </a:r>
                      <a:r>
                        <a:rPr lang="ko-KR" altLang="en-US" sz="1400" b="1" kern="0" spc="0" baseline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화장품</a:t>
                      </a:r>
                      <a:r>
                        <a:rPr lang="en-US" altLang="ko-KR" sz="1400" b="1" kern="0" spc="0" baseline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400" b="1" kern="0" spc="0" baseline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물류 등</a:t>
                      </a:r>
                      <a:endParaRPr lang="en-US" altLang="ko-KR" sz="1400" b="1" kern="0" spc="0" baseline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0" marR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400" b="1" kern="0" spc="0" baseline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  * </a:t>
                      </a:r>
                      <a:r>
                        <a:rPr lang="ko-KR" altLang="en-US" sz="1400" b="1" kern="0" spc="0" baseline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건축</a:t>
                      </a:r>
                      <a:r>
                        <a:rPr lang="en-US" altLang="ko-KR" sz="1400" b="1" kern="0" spc="0" baseline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,</a:t>
                      </a:r>
                      <a:r>
                        <a:rPr lang="ko-KR" altLang="en-US" sz="1400" b="1" kern="0" spc="0" baseline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건축공학</a:t>
                      </a:r>
                      <a:r>
                        <a:rPr lang="en-US" altLang="ko-KR" sz="1400" b="1" kern="0" spc="0" baseline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,</a:t>
                      </a:r>
                      <a:r>
                        <a:rPr lang="ko-KR" altLang="en-US" sz="1400" b="1" kern="0" spc="0" baseline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건설환경공학 </a:t>
                      </a:r>
                      <a:r>
                        <a:rPr lang="en-US" altLang="ko-KR" sz="1400" b="1" kern="0" spc="0" baseline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– </a:t>
                      </a:r>
                      <a:r>
                        <a:rPr lang="ko-KR" altLang="en-US" sz="1400" b="1" kern="0" spc="0" baseline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지원은 가능하나 </a:t>
                      </a:r>
                      <a:r>
                        <a:rPr lang="ko-KR" altLang="en-US" sz="1400" b="1" kern="0" spc="0" baseline="0" dirty="0" err="1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기관매칭</a:t>
                      </a:r>
                      <a:r>
                        <a:rPr lang="ko-KR" altLang="en-US" sz="1400" b="1" kern="0" spc="0" baseline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어려움</a:t>
                      </a:r>
                      <a:endParaRPr lang="en-US" altLang="ko-KR" sz="1400" b="1" kern="0" spc="0" baseline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0" marR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400" b="1" kern="0" spc="0" baseline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- </a:t>
                      </a:r>
                      <a:r>
                        <a:rPr lang="ko-KR" altLang="en-US" sz="1400" b="1" kern="0" spc="0" baseline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과학기술대학</a:t>
                      </a:r>
                      <a:r>
                        <a:rPr lang="en-US" altLang="ko-KR" sz="1400" b="1" kern="0" spc="0" baseline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: </a:t>
                      </a:r>
                      <a:r>
                        <a:rPr lang="ko-KR" altLang="en-US" sz="1400" b="1" kern="0" spc="0" baseline="0" dirty="0" err="1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분자생명</a:t>
                      </a:r>
                      <a:r>
                        <a:rPr lang="en-US" altLang="ko-KR" sz="1400" b="1" kern="0" spc="0" baseline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400" b="1" kern="0" spc="0" baseline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화학</a:t>
                      </a:r>
                      <a:endParaRPr lang="en-US" altLang="ko-KR" sz="1400" b="1" kern="0" spc="0" baseline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0" marR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400" b="1" kern="0" spc="0" baseline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  * </a:t>
                      </a:r>
                      <a:r>
                        <a:rPr lang="ko-KR" altLang="en-US" sz="1400" b="1" kern="0" spc="0" baseline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분야 </a:t>
                      </a:r>
                      <a:r>
                        <a:rPr lang="en-US" altLang="ko-KR" sz="1400" b="1" kern="0" spc="0" baseline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: </a:t>
                      </a:r>
                      <a:r>
                        <a:rPr lang="ko-KR" altLang="en-US" sz="1400" b="1" kern="0" spc="0" baseline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바이오</a:t>
                      </a:r>
                      <a:r>
                        <a:rPr lang="en-US" altLang="ko-KR" sz="1400" b="1" kern="0" spc="0" baseline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/</a:t>
                      </a:r>
                      <a:r>
                        <a:rPr lang="ko-KR" altLang="en-US" sz="1400" b="1" kern="0" spc="0" baseline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제약</a:t>
                      </a:r>
                      <a:r>
                        <a:rPr lang="en-US" altLang="ko-KR" sz="1400" b="1" kern="0" spc="0" baseline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/</a:t>
                      </a:r>
                      <a:r>
                        <a:rPr lang="ko-KR" altLang="en-US" sz="1400" b="1" kern="0" spc="0" baseline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화장품</a:t>
                      </a:r>
                      <a:endParaRPr lang="en-US" altLang="ko-KR" sz="1400" b="1" kern="0" spc="0" baseline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0" marR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400" b="1" kern="0" spc="0" baseline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  * </a:t>
                      </a:r>
                      <a:r>
                        <a:rPr lang="ko-KR" altLang="en-US" sz="1400" b="1" kern="0" spc="0" baseline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응용수학</a:t>
                      </a:r>
                      <a:r>
                        <a:rPr lang="en-US" altLang="ko-KR" sz="1400" b="1" kern="0" spc="0" baseline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,</a:t>
                      </a:r>
                      <a:r>
                        <a:rPr lang="ko-KR" altLang="en-US" sz="1400" b="1" kern="0" spc="0" baseline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응용물리 </a:t>
                      </a:r>
                      <a:r>
                        <a:rPr lang="en-US" altLang="ko-KR" sz="1400" b="1" kern="0" spc="0" baseline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– </a:t>
                      </a:r>
                      <a:r>
                        <a:rPr lang="ko-KR" altLang="en-US" sz="1400" b="1" kern="0" spc="0" baseline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지원은 가능하나 </a:t>
                      </a:r>
                      <a:r>
                        <a:rPr lang="ko-KR" altLang="en-US" sz="1400" b="1" kern="0" spc="0" baseline="0" dirty="0" err="1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기관매칭</a:t>
                      </a:r>
                      <a:r>
                        <a:rPr lang="ko-KR" altLang="en-US" sz="1400" b="1" kern="0" spc="0" baseline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어려움</a:t>
                      </a:r>
                      <a:endParaRPr lang="en-US" altLang="ko-KR" sz="14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0" marR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- </a:t>
                      </a: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소프트웨어융합대학 </a:t>
                      </a:r>
                      <a:r>
                        <a:rPr lang="en-US" altLang="ko-KR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:</a:t>
                      </a:r>
                      <a:r>
                        <a:rPr lang="en-US" altLang="ko-KR" sz="1400" b="1" kern="0" spc="0" baseline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1400" b="1" kern="0" spc="0" baseline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전체학과</a:t>
                      </a:r>
                      <a:endParaRPr lang="en-US" altLang="ko-KR" sz="1400" b="1" kern="0" spc="0" baseline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0" marR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400" b="1" kern="0" spc="0" baseline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  * </a:t>
                      </a:r>
                      <a:r>
                        <a:rPr lang="ko-KR" altLang="en-US" sz="1400" b="1" kern="0" spc="0" baseline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분야 </a:t>
                      </a:r>
                      <a:r>
                        <a:rPr lang="en-US" altLang="ko-KR" sz="1400" b="1" kern="0" spc="0" baseline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: IT, SW</a:t>
                      </a:r>
                      <a:r>
                        <a:rPr lang="ko-KR" altLang="en-US" sz="1400" b="1" kern="0" spc="0" baseline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분야</a:t>
                      </a:r>
                      <a:endParaRPr lang="ko-KR" altLang="en-US" sz="14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0" marR="0" indent="0" algn="l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Tx/>
                        <a:buNone/>
                      </a:pPr>
                      <a:r>
                        <a:rPr lang="en-US" altLang="ko-KR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- </a:t>
                      </a: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경상대학 </a:t>
                      </a:r>
                      <a:r>
                        <a:rPr lang="en-US" altLang="ko-KR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: </a:t>
                      </a: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경영</a:t>
                      </a:r>
                      <a:r>
                        <a:rPr lang="en-US" altLang="ko-KR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경제</a:t>
                      </a:r>
                      <a:r>
                        <a:rPr lang="en-US" altLang="ko-KR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400" b="1" kern="0" spc="0" dirty="0" err="1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보험계리</a:t>
                      </a:r>
                      <a:endParaRPr lang="en-US" altLang="ko-KR" sz="14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0" marR="0" indent="0" algn="l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Tx/>
                        <a:buNone/>
                      </a:pPr>
                      <a:r>
                        <a:rPr lang="en-US" altLang="ko-KR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  * </a:t>
                      </a: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분야 </a:t>
                      </a:r>
                      <a:r>
                        <a:rPr lang="en-US" altLang="ko-KR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: </a:t>
                      </a:r>
                      <a:r>
                        <a:rPr lang="ko-KR" altLang="en-US" sz="1400" b="1" kern="0" spc="0" baseline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경영</a:t>
                      </a:r>
                      <a:r>
                        <a:rPr lang="en-US" altLang="ko-KR" sz="1400" b="1" kern="0" spc="0" baseline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400" b="1" kern="0" spc="0" baseline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마케팅</a:t>
                      </a:r>
                      <a:r>
                        <a:rPr lang="en-US" altLang="ko-KR" sz="1400" b="1" kern="0" spc="0" baseline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400" b="1" kern="0" spc="0" baseline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영업</a:t>
                      </a:r>
                      <a:r>
                        <a:rPr lang="en-US" altLang="ko-KR" sz="1400" b="1" kern="0" spc="0" baseline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400" b="1" kern="0" spc="0" baseline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인사</a:t>
                      </a:r>
                      <a:r>
                        <a:rPr lang="en-US" altLang="ko-KR" sz="1400" b="1" kern="0" spc="0" baseline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400" b="1" kern="0" spc="0" baseline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총무</a:t>
                      </a:r>
                      <a:r>
                        <a:rPr lang="en-US" altLang="ko-KR" sz="1400" b="1" kern="0" spc="0" baseline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400" b="1" kern="0" spc="0" baseline="0" dirty="0" err="1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사무행정</a:t>
                      </a:r>
                      <a:r>
                        <a:rPr lang="en-US" altLang="ko-KR" sz="1400" b="1" kern="0" spc="0" baseline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400" b="1" kern="0" spc="0" baseline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물류</a:t>
                      </a:r>
                      <a:r>
                        <a:rPr lang="en-US" altLang="ko-KR" sz="1400" b="1" kern="0" spc="0" baseline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400" b="1" kern="0" spc="0" baseline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재무</a:t>
                      </a:r>
                      <a:r>
                        <a:rPr lang="en-US" altLang="ko-KR" sz="1400" b="1" kern="0" spc="0" baseline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/</a:t>
                      </a:r>
                      <a:r>
                        <a:rPr lang="ko-KR" altLang="en-US" sz="1400" b="1" kern="0" spc="0" baseline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회계 등</a:t>
                      </a:r>
                      <a:endParaRPr lang="ko-KR" altLang="en-US" sz="14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Tx/>
                        <a:buNone/>
                      </a:pPr>
                      <a:r>
                        <a:rPr lang="en-US" altLang="ko-KR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- </a:t>
                      </a:r>
                      <a:r>
                        <a:rPr lang="ko-KR" altLang="en-US" sz="1400" b="1" kern="0" spc="0" dirty="0" err="1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국문대</a:t>
                      </a: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</a:t>
                      </a:r>
                      <a:r>
                        <a:rPr lang="en-US" altLang="ko-KR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: </a:t>
                      </a: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문화콘텐츠학과</a:t>
                      </a:r>
                      <a:endParaRPr lang="en-US" altLang="ko-KR" sz="14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Tx/>
                        <a:buNone/>
                      </a:pPr>
                      <a:r>
                        <a:rPr lang="en-US" altLang="ko-KR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  * </a:t>
                      </a: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분야 </a:t>
                      </a:r>
                      <a:r>
                        <a:rPr lang="en-US" altLang="ko-KR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: </a:t>
                      </a: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기획</a:t>
                      </a:r>
                      <a:r>
                        <a:rPr lang="en-US" altLang="ko-KR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마케팅</a:t>
                      </a:r>
                      <a:r>
                        <a:rPr lang="en-US" altLang="ko-KR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400" b="1" kern="0" spc="0" dirty="0" err="1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사무행정</a:t>
                      </a: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등</a:t>
                      </a:r>
                      <a:r>
                        <a:rPr lang="en-US" altLang="ko-KR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</a:t>
                      </a:r>
                    </a:p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Tx/>
                        <a:buNone/>
                      </a:pPr>
                      <a:r>
                        <a:rPr lang="en-US" altLang="ko-KR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- </a:t>
                      </a:r>
                      <a:r>
                        <a:rPr lang="ko-KR" altLang="en-US" sz="1400" b="1" kern="0" spc="0" dirty="0" err="1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언정대</a:t>
                      </a: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</a:t>
                      </a:r>
                      <a:r>
                        <a:rPr lang="en-US" altLang="ko-KR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: </a:t>
                      </a: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광고홍보</a:t>
                      </a:r>
                      <a:r>
                        <a:rPr lang="en-US" altLang="ko-KR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정보사회미디어학과</a:t>
                      </a:r>
                      <a:endParaRPr lang="en-US" altLang="ko-KR" sz="14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Tx/>
                        <a:buNone/>
                      </a:pPr>
                      <a:r>
                        <a:rPr lang="en-US" altLang="ko-KR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  * </a:t>
                      </a: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분야 </a:t>
                      </a:r>
                      <a:r>
                        <a:rPr lang="en-US" altLang="ko-KR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: </a:t>
                      </a: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마케팅</a:t>
                      </a:r>
                      <a:r>
                        <a:rPr lang="en-US" altLang="ko-KR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방송</a:t>
                      </a:r>
                      <a:r>
                        <a:rPr lang="en-US" altLang="ko-KR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미디어 등</a:t>
                      </a:r>
                      <a:endParaRPr lang="en-US" altLang="ko-KR" sz="14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Tx/>
                        <a:buNone/>
                      </a:pPr>
                      <a:r>
                        <a:rPr lang="en-US" altLang="ko-KR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- </a:t>
                      </a: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디자인대학 </a:t>
                      </a:r>
                      <a:r>
                        <a:rPr lang="en-US" altLang="ko-KR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: </a:t>
                      </a: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전체 전공</a:t>
                      </a:r>
                      <a:endParaRPr lang="en-US" altLang="ko-KR" sz="14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Tx/>
                        <a:buNone/>
                      </a:pPr>
                      <a:r>
                        <a:rPr lang="en-US" altLang="ko-KR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  * </a:t>
                      </a: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분야 </a:t>
                      </a:r>
                      <a:r>
                        <a:rPr lang="en-US" altLang="ko-KR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: </a:t>
                      </a:r>
                      <a:r>
                        <a:rPr lang="ko-KR" altLang="en-US" sz="1400" b="1" kern="0" spc="0" baseline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그래픽</a:t>
                      </a:r>
                      <a:r>
                        <a:rPr lang="en-US" altLang="ko-KR" sz="1400" b="1" kern="0" spc="0" baseline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400" b="1" kern="0" spc="0" baseline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패션</a:t>
                      </a:r>
                      <a:r>
                        <a:rPr lang="en-US" altLang="ko-KR" sz="1400" b="1" kern="0" spc="0" baseline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400" b="1" kern="0" spc="0" baseline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웹</a:t>
                      </a:r>
                      <a:r>
                        <a:rPr lang="en-US" altLang="ko-KR" sz="1400" b="1" kern="0" spc="0" baseline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400" b="1" kern="0" spc="0" baseline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영상 </a:t>
                      </a: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등</a:t>
                      </a:r>
                      <a:endParaRPr lang="en-US" altLang="ko-KR" sz="14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- </a:t>
                      </a:r>
                      <a:r>
                        <a:rPr lang="ko-KR" altLang="en-US" sz="1400" b="1" kern="0" spc="0" dirty="0" err="1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예체능대</a:t>
                      </a: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</a:t>
                      </a:r>
                      <a:r>
                        <a:rPr lang="en-US" altLang="ko-KR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: </a:t>
                      </a: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골프</a:t>
                      </a:r>
                      <a:r>
                        <a:rPr lang="en-US" altLang="ko-KR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테니스</a:t>
                      </a:r>
                      <a:r>
                        <a:rPr lang="en-US" altLang="ko-KR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태권도 관련 전공 </a:t>
                      </a:r>
                      <a:endParaRPr lang="en-US" altLang="ko-KR" sz="14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13" name="슬라이드 번호 개체 틀 3"/>
          <p:cNvSpPr txBox="1">
            <a:spLocks/>
          </p:cNvSpPr>
          <p:nvPr/>
        </p:nvSpPr>
        <p:spPr>
          <a:xfrm>
            <a:off x="8567352" y="6469812"/>
            <a:ext cx="442504" cy="2476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ko-KR"/>
            </a:defPPr>
            <a:lvl1pPr marL="0" algn="r" defTabSz="914400" rtl="0" eaLnBrk="1" latinLnBrk="1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A0F403DA-CAE9-4273-A020-B287EA660EE4}" type="slidenum">
              <a:rPr lang="ko-KR" altLang="en-US" sz="1000" smtClean="0">
                <a:solidFill>
                  <a:prstClr val="black">
                    <a:tint val="75000"/>
                  </a:prstClr>
                </a:solidFill>
              </a:rPr>
              <a:pPr/>
              <a:t>5</a:t>
            </a:fld>
            <a:endParaRPr lang="ko-KR" altLang="en-US" sz="1000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직사각형 2">
            <a:extLst>
              <a:ext uri="{FF2B5EF4-FFF2-40B4-BE49-F238E27FC236}">
                <a16:creationId xmlns:a16="http://schemas.microsoft.com/office/drawing/2014/main" id="{A3E98B18-E1B6-A59B-25A7-F965C7280D36}"/>
              </a:ext>
            </a:extLst>
          </p:cNvPr>
          <p:cNvSpPr/>
          <p:nvPr/>
        </p:nvSpPr>
        <p:spPr>
          <a:xfrm>
            <a:off x="589054" y="5327431"/>
            <a:ext cx="8100457" cy="973772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1400" b="1" dirty="0"/>
              <a:t>해당 전공이 아닐 경우</a:t>
            </a:r>
            <a:r>
              <a:rPr lang="en-US" altLang="ko-KR" sz="1400" b="1" dirty="0"/>
              <a:t>,  </a:t>
            </a:r>
            <a:r>
              <a:rPr lang="ko-KR" altLang="en-US" sz="1400" b="1" dirty="0"/>
              <a:t>상기 전공으로의 </a:t>
            </a:r>
            <a:r>
              <a:rPr lang="ko-KR" altLang="en-US" sz="1400" b="1" dirty="0">
                <a:solidFill>
                  <a:srgbClr val="FFFF00"/>
                </a:solidFill>
              </a:rPr>
              <a:t>부전공</a:t>
            </a:r>
            <a:r>
              <a:rPr lang="en-US" altLang="ko-KR" sz="1400" b="1" dirty="0">
                <a:solidFill>
                  <a:srgbClr val="FFFF00"/>
                </a:solidFill>
              </a:rPr>
              <a:t>, </a:t>
            </a:r>
            <a:r>
              <a:rPr lang="ko-KR" altLang="en-US" sz="1400" b="1" dirty="0">
                <a:solidFill>
                  <a:srgbClr val="FFFF00"/>
                </a:solidFill>
              </a:rPr>
              <a:t>다중전공</a:t>
            </a:r>
            <a:r>
              <a:rPr lang="en-US" altLang="ko-KR" sz="1400" b="1" dirty="0">
                <a:solidFill>
                  <a:srgbClr val="FFFF00"/>
                </a:solidFill>
              </a:rPr>
              <a:t>, </a:t>
            </a:r>
            <a:r>
              <a:rPr lang="ko-KR" altLang="en-US" sz="1400" b="1" dirty="0">
                <a:solidFill>
                  <a:srgbClr val="FFFF00"/>
                </a:solidFill>
              </a:rPr>
              <a:t>복수전공</a:t>
            </a:r>
            <a:r>
              <a:rPr lang="ko-KR" altLang="en-US" sz="1400" b="1" dirty="0"/>
              <a:t> 시에는 지원이 가능함</a:t>
            </a:r>
            <a:r>
              <a:rPr lang="en-US" altLang="ko-KR" sz="1400" b="1" dirty="0"/>
              <a:t>.</a:t>
            </a:r>
          </a:p>
          <a:p>
            <a:pPr marL="0" marR="0" indent="0" algn="just" fontAlgn="base" latinLnBrk="1">
              <a:lnSpc>
                <a:spcPct val="16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ko-KR" sz="1400" b="1" dirty="0"/>
              <a:t>- </a:t>
            </a:r>
            <a:r>
              <a:rPr lang="ko-KR" altLang="en-US" sz="1400" b="1" dirty="0"/>
              <a:t>단</a:t>
            </a:r>
            <a:r>
              <a:rPr lang="en-US" altLang="ko-KR" sz="1400" b="1" dirty="0"/>
              <a:t>, </a:t>
            </a:r>
            <a:r>
              <a:rPr lang="ko-KR" altLang="en-US" sz="1400" b="1" dirty="0"/>
              <a:t>관련 전공 수업 최소 </a:t>
            </a:r>
            <a:r>
              <a:rPr lang="en-US" altLang="ko-KR" sz="1400" b="1" dirty="0">
                <a:solidFill>
                  <a:srgbClr val="FFFF00"/>
                </a:solidFill>
              </a:rPr>
              <a:t>4</a:t>
            </a:r>
            <a:r>
              <a:rPr lang="ko-KR" altLang="en-US" sz="1400" b="1" dirty="0">
                <a:solidFill>
                  <a:srgbClr val="FFFF00"/>
                </a:solidFill>
              </a:rPr>
              <a:t>개 과목</a:t>
            </a:r>
            <a:r>
              <a:rPr lang="en-US" altLang="ko-KR" sz="1400" b="1" dirty="0">
                <a:solidFill>
                  <a:srgbClr val="FFFF00"/>
                </a:solidFill>
              </a:rPr>
              <a:t>(12</a:t>
            </a:r>
            <a:r>
              <a:rPr lang="ko-KR" altLang="en-US" sz="1400" b="1" dirty="0">
                <a:solidFill>
                  <a:srgbClr val="FFFF00"/>
                </a:solidFill>
              </a:rPr>
              <a:t>학점</a:t>
            </a:r>
            <a:r>
              <a:rPr lang="en-US" altLang="ko-KR" sz="1400" b="1" dirty="0">
                <a:solidFill>
                  <a:srgbClr val="FFFF00"/>
                </a:solidFill>
              </a:rPr>
              <a:t>) </a:t>
            </a:r>
            <a:r>
              <a:rPr lang="ko-KR" altLang="en-US" sz="1400" b="1" dirty="0">
                <a:solidFill>
                  <a:srgbClr val="FFFF00"/>
                </a:solidFill>
              </a:rPr>
              <a:t>이상 이수</a:t>
            </a:r>
            <a:r>
              <a:rPr lang="ko-KR" altLang="en-US" sz="1400" b="1" dirty="0"/>
              <a:t>해야 참여 가능</a:t>
            </a:r>
            <a:r>
              <a:rPr lang="en-US" altLang="ko-KR" sz="1400" b="1" dirty="0"/>
              <a:t>(</a:t>
            </a:r>
            <a:r>
              <a:rPr lang="ko-KR" altLang="en-US" sz="1400" b="1" dirty="0"/>
              <a:t>신청시점 기준</a:t>
            </a:r>
            <a:r>
              <a:rPr lang="en-US" altLang="ko-KR" sz="1400" b="1" dirty="0"/>
              <a:t>)</a:t>
            </a:r>
            <a:endParaRPr lang="ko-KR" altLang="en-US" sz="1400" b="1" dirty="0"/>
          </a:p>
          <a:p>
            <a:pPr marL="0" marR="0" indent="0" algn="just" fontAlgn="base" latinLnBrk="1">
              <a:lnSpc>
                <a:spcPct val="16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ko-KR" sz="1400" b="1" dirty="0"/>
              <a:t>- </a:t>
            </a:r>
            <a:r>
              <a:rPr lang="ko-KR" altLang="en-US" sz="1400" b="1" dirty="0"/>
              <a:t>모든 현장실습은 주</a:t>
            </a:r>
            <a:r>
              <a:rPr lang="en-US" altLang="ko-KR" sz="1400" b="1" dirty="0"/>
              <a:t>(</a:t>
            </a:r>
            <a:r>
              <a:rPr lang="ko-KR" altLang="en-US" sz="1400" b="1" dirty="0"/>
              <a:t>제</a:t>
            </a:r>
            <a:r>
              <a:rPr lang="en-US" altLang="ko-KR" sz="1400" b="1" dirty="0"/>
              <a:t>1)</a:t>
            </a:r>
            <a:r>
              <a:rPr lang="ko-KR" altLang="en-US" sz="1400" b="1" dirty="0"/>
              <a:t>전공 및 교양으로만 학점이 인증되므로 상담 후 참여 요망</a:t>
            </a:r>
          </a:p>
        </p:txBody>
      </p:sp>
    </p:spTree>
    <p:extLst>
      <p:ext uri="{BB962C8B-B14F-4D97-AF65-F5344CB8AC3E}">
        <p14:creationId xmlns:p14="http://schemas.microsoft.com/office/powerpoint/2010/main" val="22095957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556231" y="87015"/>
            <a:ext cx="588797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400" b="1" spc="-100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3. </a:t>
            </a:r>
            <a:r>
              <a:rPr lang="ko-KR" altLang="en-US" sz="2400" b="1" spc="-100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참여기관 정보</a:t>
            </a:r>
            <a:r>
              <a:rPr lang="en-US" altLang="ko-KR" sz="2400" b="1" spc="-100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(</a:t>
            </a:r>
            <a:r>
              <a:rPr lang="ko-KR" altLang="en-US" sz="2400" b="1" spc="-100" dirty="0">
                <a:solidFill>
                  <a:srgbClr val="FF0000"/>
                </a:solidFill>
                <a:latin typeface="+mn-ea"/>
              </a:rPr>
              <a:t>미국 </a:t>
            </a:r>
            <a:r>
              <a:rPr lang="en-US" altLang="ko-KR" sz="2400" b="1" spc="-100" dirty="0">
                <a:solidFill>
                  <a:srgbClr val="FF0000"/>
                </a:solidFill>
                <a:latin typeface="+mn-ea"/>
              </a:rPr>
              <a:t>Sample</a:t>
            </a:r>
            <a:r>
              <a:rPr lang="en-US" altLang="ko-KR" sz="2400" b="1" spc="-100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)</a:t>
            </a:r>
            <a:endParaRPr lang="ko-KR" altLang="en-US" sz="2400" dirty="0"/>
          </a:p>
        </p:txBody>
      </p:sp>
      <p:sp>
        <p:nvSpPr>
          <p:cNvPr id="8" name="직사각형 7"/>
          <p:cNvSpPr/>
          <p:nvPr/>
        </p:nvSpPr>
        <p:spPr>
          <a:xfrm>
            <a:off x="576000" y="530680"/>
            <a:ext cx="8568000" cy="18000"/>
          </a:xfrm>
          <a:prstGeom prst="rect">
            <a:avLst/>
          </a:prstGeom>
          <a:solidFill>
            <a:srgbClr val="004C8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7740351" y="217215"/>
            <a:ext cx="139672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ko-KR" sz="1400" b="1" spc="50" dirty="0">
                <a:solidFill>
                  <a:schemeClr val="accent1">
                    <a:lumMod val="75000"/>
                  </a:schemeClr>
                </a:solidFill>
                <a:latin typeface="+mn-ea"/>
              </a:rPr>
              <a:t>HYU ERICA</a:t>
            </a:r>
            <a:endParaRPr lang="ko-KR" altLang="en-US" sz="1400" b="1" spc="50" dirty="0">
              <a:solidFill>
                <a:schemeClr val="accent1">
                  <a:lumMod val="75000"/>
                </a:schemeClr>
              </a:solidFill>
              <a:latin typeface="+mn-ea"/>
            </a:endParaRPr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 dirty="0"/>
          </a:p>
        </p:txBody>
      </p:sp>
      <p:sp>
        <p:nvSpPr>
          <p:cNvPr id="3" name="직사각형 2"/>
          <p:cNvSpPr/>
          <p:nvPr/>
        </p:nvSpPr>
        <p:spPr>
          <a:xfrm>
            <a:off x="575998" y="5355357"/>
            <a:ext cx="8316481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en-US" altLang="ko-KR" sz="1400" b="1" dirty="0">
                <a:latin typeface="+mn-ea"/>
              </a:rPr>
              <a:t>※ </a:t>
            </a:r>
            <a:r>
              <a:rPr lang="ko-KR" altLang="en-US" sz="1400" b="1" dirty="0">
                <a:latin typeface="+mn-ea"/>
              </a:rPr>
              <a:t>본 자료는 샘플 자료입니다</a:t>
            </a:r>
            <a:r>
              <a:rPr lang="en-US" altLang="ko-KR" sz="1400" b="1" dirty="0">
                <a:latin typeface="+mn-ea"/>
              </a:rPr>
              <a:t>. </a:t>
            </a:r>
            <a:r>
              <a:rPr lang="ko-KR" altLang="en-US" sz="1400" b="1" dirty="0">
                <a:latin typeface="+mn-ea"/>
              </a:rPr>
              <a:t>기업에 관한 설명은 현장실습 설명회를 통해 안내 드리겠습니다</a:t>
            </a:r>
            <a:r>
              <a:rPr lang="en-US" altLang="ko-KR" sz="1400" b="1" dirty="0">
                <a:latin typeface="+mn-ea"/>
              </a:rPr>
              <a:t>. </a:t>
            </a:r>
          </a:p>
          <a:p>
            <a:pPr fontAlgn="base"/>
            <a:r>
              <a:rPr lang="en-US" altLang="ko-KR" sz="1400" b="1" dirty="0">
                <a:latin typeface="+mn-ea"/>
              </a:rPr>
              <a:t>※ </a:t>
            </a:r>
            <a:r>
              <a:rPr lang="ko-KR" altLang="en-US" sz="1400" b="1" dirty="0">
                <a:latin typeface="+mn-ea"/>
              </a:rPr>
              <a:t>모든 기업이 동시에 참여하는 것은 아닙니다</a:t>
            </a:r>
            <a:r>
              <a:rPr lang="en-US" altLang="ko-KR" sz="1400" b="1" dirty="0">
                <a:latin typeface="+mn-ea"/>
              </a:rPr>
              <a:t>. </a:t>
            </a:r>
            <a:r>
              <a:rPr lang="ko-KR" altLang="en-US" sz="1400" b="1" dirty="0">
                <a:latin typeface="+mn-ea"/>
              </a:rPr>
              <a:t>학생이 지원</a:t>
            </a:r>
            <a:r>
              <a:rPr lang="en-US" altLang="ko-KR" sz="1400" b="1" dirty="0">
                <a:latin typeface="+mn-ea"/>
              </a:rPr>
              <a:t>(apply)</a:t>
            </a:r>
            <a:r>
              <a:rPr lang="ko-KR" altLang="en-US" sz="1400" b="1" dirty="0">
                <a:latin typeface="+mn-ea"/>
              </a:rPr>
              <a:t>하는 시기에 모집 중인</a:t>
            </a:r>
            <a:endParaRPr lang="en-US" altLang="ko-KR" sz="1400" b="1" dirty="0">
              <a:latin typeface="+mn-ea"/>
            </a:endParaRPr>
          </a:p>
          <a:p>
            <a:pPr fontAlgn="base"/>
            <a:r>
              <a:rPr lang="en-US" altLang="ko-KR" sz="1400" b="1" dirty="0">
                <a:latin typeface="+mn-ea"/>
              </a:rPr>
              <a:t>  </a:t>
            </a:r>
            <a:r>
              <a:rPr lang="ko-KR" altLang="en-US" sz="1400" b="1" dirty="0">
                <a:latin typeface="+mn-ea"/>
              </a:rPr>
              <a:t> 기업에 지원하실 수 있습니다</a:t>
            </a:r>
            <a:r>
              <a:rPr lang="en-US" altLang="ko-KR" sz="1400" b="1" dirty="0">
                <a:latin typeface="+mn-ea"/>
              </a:rPr>
              <a:t>.</a:t>
            </a:r>
          </a:p>
          <a:p>
            <a:pPr fontAlgn="base"/>
            <a:r>
              <a:rPr lang="en-US" altLang="ko-KR" sz="1400" b="1" dirty="0">
                <a:latin typeface="+mn-ea"/>
              </a:rPr>
              <a:t>※ </a:t>
            </a:r>
            <a:r>
              <a:rPr lang="ko-KR" altLang="en-US" sz="1400" b="1" dirty="0">
                <a:latin typeface="+mn-ea"/>
              </a:rPr>
              <a:t>본 슬라이드는 </a:t>
            </a:r>
            <a:r>
              <a:rPr lang="en-US" altLang="ko-KR" sz="1400" b="1" dirty="0">
                <a:latin typeface="+mn-ea"/>
              </a:rPr>
              <a:t>IGE(Institute of Global Exchange)</a:t>
            </a:r>
            <a:r>
              <a:rPr lang="ko-KR" altLang="en-US" sz="1400" b="1" dirty="0">
                <a:latin typeface="+mn-ea"/>
              </a:rPr>
              <a:t>에서 제공한 자료이며 </a:t>
            </a:r>
            <a:r>
              <a:rPr lang="ko-KR" altLang="en-US" sz="1400" b="1" dirty="0">
                <a:solidFill>
                  <a:srgbClr val="FF0000"/>
                </a:solidFill>
                <a:latin typeface="+mn-ea"/>
              </a:rPr>
              <a:t>무단 복제 및 배포를</a:t>
            </a:r>
            <a:endParaRPr lang="en-US" altLang="ko-KR" sz="1400" b="1" dirty="0">
              <a:solidFill>
                <a:srgbClr val="FF0000"/>
              </a:solidFill>
              <a:latin typeface="+mn-ea"/>
            </a:endParaRPr>
          </a:p>
          <a:p>
            <a:pPr fontAlgn="base"/>
            <a:r>
              <a:rPr lang="en-US" altLang="ko-KR" sz="1400" b="1" dirty="0">
                <a:solidFill>
                  <a:srgbClr val="FF0000"/>
                </a:solidFill>
                <a:latin typeface="+mn-ea"/>
              </a:rPr>
              <a:t>    </a:t>
            </a:r>
            <a:r>
              <a:rPr lang="ko-KR" altLang="en-US" sz="1400" b="1" dirty="0">
                <a:solidFill>
                  <a:srgbClr val="FF0000"/>
                </a:solidFill>
                <a:latin typeface="+mn-ea"/>
              </a:rPr>
              <a:t>금합니다</a:t>
            </a:r>
            <a:r>
              <a:rPr lang="en-US" altLang="ko-KR" sz="1400" b="1" dirty="0">
                <a:solidFill>
                  <a:srgbClr val="FF0000"/>
                </a:solidFill>
                <a:latin typeface="+mn-ea"/>
              </a:rPr>
              <a:t>.</a:t>
            </a:r>
            <a:endParaRPr lang="ko-KR" altLang="en-US" sz="1400" b="1" dirty="0">
              <a:solidFill>
                <a:srgbClr val="FF0000"/>
              </a:solidFill>
              <a:latin typeface="+mn-ea"/>
            </a:endParaRPr>
          </a:p>
        </p:txBody>
      </p:sp>
      <p:sp>
        <p:nvSpPr>
          <p:cNvPr id="10" name="슬라이드 번호 개체 틀 3"/>
          <p:cNvSpPr txBox="1">
            <a:spLocks/>
          </p:cNvSpPr>
          <p:nvPr/>
        </p:nvSpPr>
        <p:spPr>
          <a:xfrm>
            <a:off x="8567352" y="6469812"/>
            <a:ext cx="442504" cy="2476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ko-KR"/>
            </a:defPPr>
            <a:lvl1pPr marL="0" algn="r" defTabSz="914400" rtl="0" eaLnBrk="1" latinLnBrk="1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A0F403DA-CAE9-4273-A020-B287EA660EE4}" type="slidenum">
              <a:rPr lang="ko-KR" altLang="en-US" sz="1000" smtClean="0">
                <a:solidFill>
                  <a:prstClr val="black">
                    <a:tint val="75000"/>
                  </a:prstClr>
                </a:solidFill>
              </a:rPr>
              <a:pPr/>
              <a:t>6</a:t>
            </a:fld>
            <a:endParaRPr lang="ko-KR" altLang="en-US" sz="1000" dirty="0">
              <a:solidFill>
                <a:prstClr val="black">
                  <a:tint val="75000"/>
                </a:prstClr>
              </a:solidFill>
            </a:endParaRPr>
          </a:p>
        </p:txBody>
      </p:sp>
      <p:cxnSp>
        <p:nvCxnSpPr>
          <p:cNvPr id="7" name="직선 연결선 6"/>
          <p:cNvCxnSpPr/>
          <p:nvPr/>
        </p:nvCxnSpPr>
        <p:spPr>
          <a:xfrm>
            <a:off x="228836" y="5373216"/>
            <a:ext cx="8686328" cy="0"/>
          </a:xfrm>
          <a:prstGeom prst="line">
            <a:avLst/>
          </a:prstGeom>
          <a:ln w="15875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Picture 10">
            <a:extLst>
              <a:ext uri="{FF2B5EF4-FFF2-40B4-BE49-F238E27FC236}">
                <a16:creationId xmlns:a16="http://schemas.microsoft.com/office/drawing/2014/main" id="{1B129F7C-8461-6CBB-0906-761BCCBEF39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4042" y="762064"/>
            <a:ext cx="8678486" cy="44678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778717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556231" y="87015"/>
            <a:ext cx="588797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400" b="1" spc="-100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4. </a:t>
            </a:r>
            <a:r>
              <a:rPr lang="ko-KR" altLang="en-US" sz="2400" b="1" spc="-100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과정 안내</a:t>
            </a:r>
          </a:p>
        </p:txBody>
      </p:sp>
      <p:sp>
        <p:nvSpPr>
          <p:cNvPr id="8" name="직사각형 7"/>
          <p:cNvSpPr/>
          <p:nvPr/>
        </p:nvSpPr>
        <p:spPr>
          <a:xfrm>
            <a:off x="576000" y="530680"/>
            <a:ext cx="8568000" cy="18000"/>
          </a:xfrm>
          <a:prstGeom prst="rect">
            <a:avLst/>
          </a:prstGeom>
          <a:solidFill>
            <a:srgbClr val="004C8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7740351" y="217215"/>
            <a:ext cx="139672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ko-KR" sz="1400" b="1" spc="50" dirty="0">
                <a:solidFill>
                  <a:schemeClr val="accent1">
                    <a:lumMod val="75000"/>
                  </a:schemeClr>
                </a:solidFill>
                <a:latin typeface="+mn-ea"/>
              </a:rPr>
              <a:t>HYU ERICA</a:t>
            </a:r>
            <a:endParaRPr lang="ko-KR" altLang="en-US" sz="1400" b="1" spc="50" dirty="0">
              <a:solidFill>
                <a:schemeClr val="accent1">
                  <a:lumMod val="75000"/>
                </a:schemeClr>
              </a:solidFill>
              <a:latin typeface="+mn-ea"/>
            </a:endParaRPr>
          </a:p>
        </p:txBody>
      </p:sp>
      <p:graphicFrame>
        <p:nvGraphicFramePr>
          <p:cNvPr id="2" name="표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75477250"/>
              </p:ext>
            </p:extLst>
          </p:nvPr>
        </p:nvGraphicFramePr>
        <p:xfrm>
          <a:off x="598171" y="1052736"/>
          <a:ext cx="7934269" cy="4994015"/>
        </p:xfrm>
        <a:graphic>
          <a:graphicData uri="http://schemas.openxmlformats.org/drawingml/2006/table">
            <a:tbl>
              <a:tblPr/>
              <a:tblGrid>
                <a:gridCol w="12375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69674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944803"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실습 기간 </a:t>
                      </a:r>
                    </a:p>
                  </a:txBody>
                  <a:tcPr marL="55195" marR="55195" marT="15260" marB="152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EEF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- </a:t>
                      </a:r>
                      <a:r>
                        <a:rPr lang="ko-KR" altLang="en-US" sz="1400" b="1" kern="0" spc="0" dirty="0"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</a:rPr>
                        <a:t>총 </a:t>
                      </a:r>
                      <a:r>
                        <a:rPr lang="en-US" altLang="ko-KR" sz="1400" b="1" kern="0" spc="0" dirty="0"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</a:rPr>
                        <a:t>1</a:t>
                      </a:r>
                      <a:r>
                        <a:rPr lang="ko-KR" altLang="en-US" sz="1400" b="1" kern="0" spc="0" dirty="0"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</a:rPr>
                        <a:t>년 과정으로 운영</a:t>
                      </a: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됩니다</a:t>
                      </a:r>
                      <a:r>
                        <a:rPr lang="en-US" altLang="ko-KR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.</a:t>
                      </a: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</a:t>
                      </a:r>
                      <a:r>
                        <a:rPr lang="en-US" altLang="ko-KR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(2023</a:t>
                      </a: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년 </a:t>
                      </a:r>
                      <a:r>
                        <a:rPr lang="en-US" altLang="ko-KR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7</a:t>
                      </a: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월 </a:t>
                      </a:r>
                      <a:r>
                        <a:rPr lang="en-US" altLang="ko-KR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~ 2024</a:t>
                      </a: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년 </a:t>
                      </a:r>
                      <a:r>
                        <a:rPr lang="en-US" altLang="ko-KR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6</a:t>
                      </a: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월</a:t>
                      </a:r>
                      <a:r>
                        <a:rPr lang="en-US" altLang="ko-KR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)</a:t>
                      </a:r>
                      <a:endParaRPr lang="ko-KR" altLang="en-US" sz="14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 * 비자 발급 일정 등으로 시작일은 변경 또는 지연될 수 있음</a:t>
                      </a:r>
                      <a:endParaRPr lang="en-US" altLang="ko-KR" sz="14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 </a:t>
                      </a:r>
                      <a:r>
                        <a:rPr lang="en-US" altLang="ko-KR" sz="1400" b="1" kern="0" spc="0" dirty="0">
                          <a:solidFill>
                            <a:srgbClr val="0000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※</a:t>
                      </a:r>
                      <a:r>
                        <a:rPr lang="en-US" altLang="ko-KR" sz="1400" b="1" kern="0" spc="0" baseline="0" dirty="0">
                          <a:solidFill>
                            <a:srgbClr val="0000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lang="ko-KR" altLang="en-US" sz="1400" b="1" kern="0" spc="0" baseline="0" dirty="0">
                          <a:solidFill>
                            <a:srgbClr val="0000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단기간 또는 </a:t>
                      </a:r>
                      <a:r>
                        <a:rPr lang="en-US" altLang="ko-KR" sz="1400" b="1" kern="0" spc="0" baseline="0" dirty="0">
                          <a:solidFill>
                            <a:srgbClr val="0000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6</a:t>
                      </a:r>
                      <a:r>
                        <a:rPr lang="ko-KR" altLang="en-US" sz="1400" b="1" kern="0" spc="0" baseline="0" dirty="0">
                          <a:solidFill>
                            <a:srgbClr val="0000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개월 등 </a:t>
                      </a:r>
                      <a:r>
                        <a:rPr lang="en-US" altLang="ko-KR" sz="1400" b="1" kern="0" spc="0" baseline="0" dirty="0">
                          <a:solidFill>
                            <a:srgbClr val="0000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</a:t>
                      </a:r>
                      <a:r>
                        <a:rPr lang="ko-KR" altLang="en-US" sz="1400" b="1" kern="0" spc="0" baseline="0" dirty="0">
                          <a:solidFill>
                            <a:srgbClr val="0000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년 미만으로는 운영 불가</a:t>
                      </a:r>
                      <a:endParaRPr lang="en-US" altLang="ko-KR" sz="1400" b="1" kern="0" spc="0" dirty="0">
                        <a:solidFill>
                          <a:srgbClr val="0000FF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5195" marR="55195" marT="15260" marB="152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985912"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실습 과정</a:t>
                      </a:r>
                    </a:p>
                  </a:txBody>
                  <a:tcPr marL="55195" marR="55195" marT="15260" marB="152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EEF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- </a:t>
                      </a: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본 과정은 </a:t>
                      </a:r>
                      <a:r>
                        <a:rPr lang="en-US" altLang="ko-KR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</a:t>
                      </a: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년 과정이므로 선발된 학생은 계절학기 </a:t>
                      </a:r>
                      <a:r>
                        <a:rPr lang="en-US" altLang="ko-KR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+ </a:t>
                      </a: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학기 현장실습</a:t>
                      </a:r>
                      <a:endParaRPr lang="en-US" altLang="ko-KR" sz="14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  (</a:t>
                      </a:r>
                      <a:r>
                        <a:rPr lang="ko-KR" altLang="en-US" sz="1400" b="1" kern="0" spc="0" dirty="0" err="1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학기제</a:t>
                      </a: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현장실습 또는</a:t>
                      </a:r>
                      <a:r>
                        <a:rPr lang="en-US" altLang="ko-KR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1400" b="1" kern="0" spc="0" dirty="0" err="1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선택형</a:t>
                      </a: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</a:t>
                      </a:r>
                      <a:r>
                        <a:rPr lang="en-US" altLang="ko-KR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4+1</a:t>
                      </a: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학년제</a:t>
                      </a:r>
                      <a:r>
                        <a:rPr lang="en-US" altLang="ko-KR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)</a:t>
                      </a: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과정으로 참여하게 됩니다</a:t>
                      </a:r>
                      <a:r>
                        <a:rPr lang="en-US" altLang="ko-KR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. </a:t>
                      </a:r>
                      <a:endParaRPr lang="ko-KR" altLang="en-US" sz="14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 * 참여 과정에 대한 설계는 추후 선발된 후 현장실습지원센터에서</a:t>
                      </a:r>
                    </a:p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   상담을 통해 희망하는 과정으로 진행</a:t>
                      </a:r>
                      <a:endParaRPr lang="en-US" altLang="ko-KR" sz="14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altLang="ko-KR" sz="14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altLang="ko-KR" sz="14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altLang="ko-KR" sz="14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altLang="ko-KR" sz="14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altLang="ko-KR" sz="14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   * 2</a:t>
                      </a: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학기 이상 남은 학생만 예시</a:t>
                      </a:r>
                      <a:r>
                        <a:rPr lang="en-US" altLang="ko-KR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3</a:t>
                      </a: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으로 진행 가능</a:t>
                      </a:r>
                    </a:p>
                  </a:txBody>
                  <a:tcPr marL="55195" marR="55195" marT="15260" marB="152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3" name="표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31465431"/>
              </p:ext>
            </p:extLst>
          </p:nvPr>
        </p:nvGraphicFramePr>
        <p:xfrm>
          <a:off x="2123728" y="3861048"/>
          <a:ext cx="6192688" cy="1327533"/>
        </p:xfrm>
        <a:graphic>
          <a:graphicData uri="http://schemas.openxmlformats.org/drawingml/2006/table">
            <a:tbl>
              <a:tblPr/>
              <a:tblGrid>
                <a:gridCol w="89334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1629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63338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1629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63338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175514"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구분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 err="1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동계방학</a:t>
                      </a:r>
                      <a:endParaRPr lang="ko-KR" altLang="en-US" sz="14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</a:t>
                      </a: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학기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하계방학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</a:t>
                      </a: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학기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75514"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예시</a:t>
                      </a:r>
                      <a:r>
                        <a:rPr lang="en-US" altLang="ko-KR" sz="1400" b="1" kern="0" spc="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1</a:t>
                      </a:r>
                      <a:endParaRPr lang="ko-KR" altLang="en-US" sz="1400" b="1" kern="0" spc="0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계절제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4+1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계절제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학기제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75514"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예시</a:t>
                      </a:r>
                      <a:r>
                        <a:rPr lang="en-US" altLang="ko-KR" sz="1400" b="1" kern="0" spc="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2</a:t>
                      </a:r>
                      <a:endParaRPr lang="ko-KR" altLang="en-US" sz="1400" b="1" kern="0" spc="0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계절제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4+1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계절제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4+1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75514"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예시</a:t>
                      </a:r>
                      <a:r>
                        <a:rPr lang="en-US" altLang="ko-KR" sz="1400" b="1" kern="0" spc="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3</a:t>
                      </a:r>
                      <a:endParaRPr lang="ko-KR" altLang="en-US" sz="1400" b="1" kern="0" spc="0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계절제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학기제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계절제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4+1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7" name="슬라이드 번호 개체 틀 3"/>
          <p:cNvSpPr txBox="1">
            <a:spLocks/>
          </p:cNvSpPr>
          <p:nvPr/>
        </p:nvSpPr>
        <p:spPr>
          <a:xfrm>
            <a:off x="8567352" y="6469812"/>
            <a:ext cx="442504" cy="2476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ko-KR"/>
            </a:defPPr>
            <a:lvl1pPr marL="0" algn="r" defTabSz="914400" rtl="0" eaLnBrk="1" latinLnBrk="1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A0F403DA-CAE9-4273-A020-B287EA660EE4}" type="slidenum">
              <a:rPr lang="ko-KR" altLang="en-US" sz="1000" smtClean="0">
                <a:solidFill>
                  <a:prstClr val="black">
                    <a:tint val="75000"/>
                  </a:prstClr>
                </a:solidFill>
              </a:rPr>
              <a:pPr/>
              <a:t>7</a:t>
            </a:fld>
            <a:endParaRPr lang="ko-KR" altLang="en-US" sz="1000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8704692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556231" y="87015"/>
            <a:ext cx="588797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400" b="1" spc="-100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5. </a:t>
            </a:r>
            <a:r>
              <a:rPr lang="ko-KR" altLang="en-US" sz="2400" b="1" spc="-100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인정 학점 및 특이점</a:t>
            </a:r>
          </a:p>
        </p:txBody>
      </p:sp>
      <p:sp>
        <p:nvSpPr>
          <p:cNvPr id="8" name="직사각형 7"/>
          <p:cNvSpPr/>
          <p:nvPr/>
        </p:nvSpPr>
        <p:spPr>
          <a:xfrm>
            <a:off x="576000" y="530680"/>
            <a:ext cx="8568000" cy="18000"/>
          </a:xfrm>
          <a:prstGeom prst="rect">
            <a:avLst/>
          </a:prstGeom>
          <a:solidFill>
            <a:srgbClr val="004C8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7740351" y="217215"/>
            <a:ext cx="139672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ko-KR" sz="1400" b="1" spc="50" dirty="0">
                <a:solidFill>
                  <a:schemeClr val="accent1">
                    <a:lumMod val="75000"/>
                  </a:schemeClr>
                </a:solidFill>
                <a:latin typeface="+mn-ea"/>
              </a:rPr>
              <a:t>HYU ERICA</a:t>
            </a:r>
            <a:endParaRPr lang="ko-KR" altLang="en-US" sz="1400" b="1" spc="50" dirty="0">
              <a:solidFill>
                <a:schemeClr val="accent1">
                  <a:lumMod val="75000"/>
                </a:schemeClr>
              </a:solidFill>
              <a:latin typeface="+mn-ea"/>
            </a:endParaRPr>
          </a:p>
        </p:txBody>
      </p:sp>
      <p:graphicFrame>
        <p:nvGraphicFramePr>
          <p:cNvPr id="2" name="표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44535238"/>
              </p:ext>
            </p:extLst>
          </p:nvPr>
        </p:nvGraphicFramePr>
        <p:xfrm>
          <a:off x="576000" y="908720"/>
          <a:ext cx="8100456" cy="4844103"/>
        </p:xfrm>
        <a:graphic>
          <a:graphicData uri="http://schemas.openxmlformats.org/drawingml/2006/table">
            <a:tbl>
              <a:tblPr/>
              <a:tblGrid>
                <a:gridCol w="161973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9614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66429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52028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390597"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구분</a:t>
                      </a:r>
                    </a:p>
                  </a:txBody>
                  <a:tcPr marL="64440" marR="64440" marT="17816" marB="1781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EEF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운영시기</a:t>
                      </a:r>
                    </a:p>
                  </a:txBody>
                  <a:tcPr marL="64440" marR="64440" marT="17816" marB="1781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EEF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학점인정</a:t>
                      </a:r>
                    </a:p>
                  </a:txBody>
                  <a:tcPr marL="64440" marR="64440" marT="17816" marB="1781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EEF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비고</a:t>
                      </a:r>
                    </a:p>
                  </a:txBody>
                  <a:tcPr marL="64440" marR="64440" marT="17816" marB="1781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EE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977555"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</a:rPr>
                        <a:t>계절제</a:t>
                      </a:r>
                    </a:p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</a:rPr>
                        <a:t>현장실습</a:t>
                      </a:r>
                      <a:endParaRPr lang="ko-KR" altLang="en-US" sz="14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440" marR="64440" marT="17816" marB="1781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•</a:t>
                      </a: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하계방학</a:t>
                      </a:r>
                    </a:p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•</a:t>
                      </a: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동계방학</a:t>
                      </a:r>
                    </a:p>
                  </a:txBody>
                  <a:tcPr marL="64440" marR="64440" marT="17816" marB="1781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-</a:t>
                      </a: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일반선택</a:t>
                      </a:r>
                      <a:r>
                        <a:rPr lang="en-US" altLang="ko-KR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(P/F) </a:t>
                      </a:r>
                      <a:r>
                        <a:rPr lang="en-US" altLang="ko-KR" sz="1400" b="1" kern="0" spc="0" dirty="0"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</a:rPr>
                        <a:t>3</a:t>
                      </a:r>
                      <a:r>
                        <a:rPr lang="ko-KR" altLang="en-US" sz="1400" b="1" kern="0" spc="0" dirty="0"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</a:rPr>
                        <a:t>학점</a:t>
                      </a:r>
                    </a:p>
                  </a:txBody>
                  <a:tcPr marL="64440" marR="64440" marT="17816" marB="1781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*</a:t>
                      </a:r>
                      <a:r>
                        <a:rPr lang="ko-KR" altLang="en-US" sz="1400" b="1" kern="0" spc="0" dirty="0"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</a:rPr>
                        <a:t>졸업학점 포함</a:t>
                      </a:r>
                    </a:p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*수강료 납부</a:t>
                      </a:r>
                      <a:r>
                        <a:rPr lang="en-US" altLang="ko-KR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(96,000</a:t>
                      </a: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원</a:t>
                      </a:r>
                      <a:r>
                        <a:rPr lang="en-US" altLang="ko-KR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/3</a:t>
                      </a: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학점</a:t>
                      </a:r>
                      <a:r>
                        <a:rPr lang="en-US" altLang="ko-KR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)</a:t>
                      </a:r>
                      <a:endParaRPr lang="ko-KR" altLang="en-US" sz="14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*산학협력영역 인정</a:t>
                      </a:r>
                    </a:p>
                  </a:txBody>
                  <a:tcPr marL="64440" marR="64440" marT="17816" marB="1781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116468"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</a:rPr>
                        <a:t>학기제</a:t>
                      </a:r>
                    </a:p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</a:rPr>
                        <a:t>현장실습</a:t>
                      </a:r>
                      <a:endParaRPr lang="ko-KR" altLang="en-US" sz="14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440" marR="64440" marT="17816" marB="1781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•1</a:t>
                      </a: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학기</a:t>
                      </a:r>
                    </a:p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•2</a:t>
                      </a: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학기</a:t>
                      </a:r>
                    </a:p>
                  </a:txBody>
                  <a:tcPr marL="64440" marR="64440" marT="17816" marB="1781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-</a:t>
                      </a: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전공</a:t>
                      </a:r>
                      <a:r>
                        <a:rPr lang="en-US" altLang="ko-KR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심화</a:t>
                      </a:r>
                      <a:r>
                        <a:rPr lang="en-US" altLang="ko-KR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/</a:t>
                      </a: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핵심</a:t>
                      </a:r>
                      <a:r>
                        <a:rPr lang="en-US" altLang="ko-KR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), </a:t>
                      </a: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일반선택</a:t>
                      </a:r>
                      <a:r>
                        <a:rPr lang="en-US" altLang="ko-KR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,</a:t>
                      </a:r>
                    </a:p>
                    <a:p>
                      <a:pPr marL="0" marR="0" indent="0" algn="l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일반교양</a:t>
                      </a:r>
                      <a:r>
                        <a:rPr lang="en-US" altLang="ko-KR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(P/F) </a:t>
                      </a: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최대 </a:t>
                      </a:r>
                      <a:r>
                        <a:rPr lang="en-US" altLang="ko-KR" sz="1400" b="1" kern="0" spc="0" dirty="0"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</a:rPr>
                        <a:t>15</a:t>
                      </a:r>
                      <a:r>
                        <a:rPr lang="ko-KR" altLang="en-US" sz="1400" b="1" kern="0" spc="0" dirty="0"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</a:rPr>
                        <a:t>학점</a:t>
                      </a:r>
                    </a:p>
                    <a:p>
                      <a:pPr marL="0" marR="0" indent="0" algn="l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*</a:t>
                      </a:r>
                      <a:r>
                        <a:rPr lang="ko-KR" altLang="en-US" sz="1400" b="1" kern="0" spc="0" dirty="0">
                          <a:solidFill>
                            <a:srgbClr val="0000FF"/>
                          </a:solidFill>
                          <a:effectLst/>
                          <a:latin typeface="+mn-ea"/>
                          <a:ea typeface="+mn-ea"/>
                        </a:rPr>
                        <a:t>전공</a:t>
                      </a:r>
                      <a:r>
                        <a:rPr lang="en-US" altLang="ko-KR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핵심</a:t>
                      </a:r>
                      <a:r>
                        <a:rPr lang="en-US" altLang="ko-KR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/</a:t>
                      </a: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심화</a:t>
                      </a:r>
                      <a:r>
                        <a:rPr lang="en-US" altLang="ko-KR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)</a:t>
                      </a: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은 </a:t>
                      </a:r>
                      <a:r>
                        <a:rPr lang="ko-KR" altLang="en-US" sz="1400" b="1" kern="0" spc="0" dirty="0">
                          <a:solidFill>
                            <a:srgbClr val="0000FF"/>
                          </a:solidFill>
                          <a:effectLst/>
                          <a:latin typeface="+mn-ea"/>
                          <a:ea typeface="+mn-ea"/>
                        </a:rPr>
                        <a:t>최대 </a:t>
                      </a:r>
                      <a:r>
                        <a:rPr lang="en-US" altLang="ko-KR" sz="1400" b="1" kern="0" spc="0" dirty="0">
                          <a:solidFill>
                            <a:srgbClr val="0000FF"/>
                          </a:solidFill>
                          <a:effectLst/>
                          <a:latin typeface="+mn-ea"/>
                          <a:ea typeface="+mn-ea"/>
                        </a:rPr>
                        <a:t>9</a:t>
                      </a:r>
                      <a:r>
                        <a:rPr lang="ko-KR" altLang="en-US" sz="1400" b="1" kern="0" spc="0" dirty="0">
                          <a:solidFill>
                            <a:srgbClr val="0000FF"/>
                          </a:solidFill>
                          <a:effectLst/>
                          <a:latin typeface="+mn-ea"/>
                          <a:ea typeface="+mn-ea"/>
                        </a:rPr>
                        <a:t>학점</a:t>
                      </a:r>
                      <a:endParaRPr lang="en-US" altLang="ko-KR" sz="1400" b="1" kern="0" spc="0" dirty="0">
                        <a:solidFill>
                          <a:srgbClr val="0000FF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0" marR="0" indent="0" algn="l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b="1" kern="0" spc="0" dirty="0">
                          <a:solidFill>
                            <a:srgbClr val="0000FF"/>
                          </a:solidFill>
                          <a:effectLst/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1400" b="1" kern="0" spc="0" dirty="0">
                          <a:solidFill>
                            <a:srgbClr val="0000FF"/>
                          </a:solidFill>
                          <a:effectLst/>
                          <a:latin typeface="+mn-ea"/>
                          <a:ea typeface="+mn-ea"/>
                        </a:rPr>
                        <a:t>까지 </a:t>
                      </a: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신청 가능</a:t>
                      </a:r>
                    </a:p>
                  </a:txBody>
                  <a:tcPr marL="64440" marR="64440" marT="17816" marB="1781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*</a:t>
                      </a:r>
                      <a:r>
                        <a:rPr lang="ko-KR" altLang="en-US" sz="1400" b="1" kern="0" spc="0" dirty="0"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</a:rPr>
                        <a:t>졸업학점 포함</a:t>
                      </a:r>
                    </a:p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*학기 등록</a:t>
                      </a:r>
                      <a:r>
                        <a:rPr lang="en-US" altLang="ko-KR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400" b="1" kern="0" spc="0" dirty="0"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</a:rPr>
                        <a:t>등록금납부</a:t>
                      </a:r>
                      <a:r>
                        <a:rPr lang="en-US" altLang="ko-KR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)</a:t>
                      </a:r>
                      <a:endParaRPr lang="ko-KR" altLang="en-US" sz="14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*이수 후 졸업가능</a:t>
                      </a:r>
                    </a:p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*산학협력영역 인정</a:t>
                      </a:r>
                    </a:p>
                  </a:txBody>
                  <a:tcPr marL="64440" marR="64440" marT="17816" marB="1781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085700"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</a:rPr>
                        <a:t>선택형</a:t>
                      </a:r>
                    </a:p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b="1" kern="0" spc="0" dirty="0"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</a:rPr>
                        <a:t>4+1</a:t>
                      </a:r>
                      <a:r>
                        <a:rPr lang="ko-KR" altLang="en-US" sz="1400" b="1" kern="0" spc="0" dirty="0"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</a:rPr>
                        <a:t>학년제</a:t>
                      </a:r>
                      <a:endParaRPr lang="ko-KR" altLang="en-US" sz="14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440" marR="64440" marT="17816" marB="1781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-</a:t>
                      </a: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전공심화</a:t>
                      </a:r>
                      <a:r>
                        <a:rPr lang="en-US" altLang="ko-KR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(P/F) </a:t>
                      </a:r>
                      <a:r>
                        <a:rPr lang="en-US" altLang="ko-KR" sz="1400" b="1" kern="0" spc="0" dirty="0"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</a:rPr>
                        <a:t>10</a:t>
                      </a:r>
                      <a:r>
                        <a:rPr lang="ko-KR" altLang="en-US" sz="1400" b="1" kern="0" spc="0" dirty="0"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</a:rPr>
                        <a:t>학점</a:t>
                      </a:r>
                    </a:p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*성적증명서 표기</a:t>
                      </a:r>
                    </a:p>
                  </a:txBody>
                  <a:tcPr marL="64440" marR="64440" marT="17816" marB="1781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*</a:t>
                      </a:r>
                      <a:r>
                        <a:rPr lang="ko-KR" altLang="en-US" sz="1400" b="1" kern="0" spc="0" dirty="0"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</a:rPr>
                        <a:t>졸업학점 미포함</a:t>
                      </a:r>
                    </a:p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*</a:t>
                      </a:r>
                      <a:r>
                        <a:rPr lang="ko-KR" altLang="en-US" sz="1400" b="1" kern="0" spc="0" dirty="0"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</a:rPr>
                        <a:t>등록금면제</a:t>
                      </a:r>
                    </a:p>
                    <a:p>
                      <a:pPr marL="0" marR="0" indent="0" algn="just" defTabSz="914400" rtl="0" eaLnBrk="1" fontAlgn="base" latinLnBrk="1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400" b="1" kern="120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*Co-op fee</a:t>
                      </a:r>
                      <a:r>
                        <a:rPr lang="ko-KR" altLang="en-US" sz="1400" b="1" kern="120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만 납부</a:t>
                      </a:r>
                      <a:endParaRPr lang="en-US" altLang="ko-KR" sz="1400" b="1" kern="1200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  <a:p>
                      <a:pPr marL="0" marR="0" indent="0" algn="just" defTabSz="914400" rtl="0" eaLnBrk="1" fontAlgn="base" latinLnBrk="1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400" b="1" kern="120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 (20</a:t>
                      </a:r>
                      <a:r>
                        <a:rPr lang="ko-KR" altLang="en-US" sz="1400" b="1" kern="120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만원</a:t>
                      </a:r>
                      <a:r>
                        <a:rPr lang="en-US" altLang="ko-KR" sz="1400" b="1" kern="120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/</a:t>
                      </a:r>
                      <a:r>
                        <a:rPr lang="ko-KR" altLang="en-US" sz="1400" b="1" kern="120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학기</a:t>
                      </a:r>
                      <a:r>
                        <a:rPr lang="en-US" altLang="ko-KR" sz="1400" b="1" kern="120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)</a:t>
                      </a:r>
                    </a:p>
                    <a:p>
                      <a:pPr marL="0" marR="0" indent="0" algn="just" defTabSz="914400" rtl="0" eaLnBrk="1" fontAlgn="base" latinLnBrk="1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*이수 후 학업복귀</a:t>
                      </a:r>
                    </a:p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*산학협력영역 불인정</a:t>
                      </a:r>
                    </a:p>
                  </a:txBody>
                  <a:tcPr marL="64440" marR="64440" marT="17816" marB="1781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035901984"/>
                  </a:ext>
                </a:extLst>
              </a:tr>
            </a:tbl>
          </a:graphicData>
        </a:graphic>
      </p:graphicFrame>
      <p:sp>
        <p:nvSpPr>
          <p:cNvPr id="7" name="슬라이드 번호 개체 틀 3"/>
          <p:cNvSpPr txBox="1">
            <a:spLocks/>
          </p:cNvSpPr>
          <p:nvPr/>
        </p:nvSpPr>
        <p:spPr>
          <a:xfrm>
            <a:off x="8567352" y="6469812"/>
            <a:ext cx="442504" cy="2476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ko-KR"/>
            </a:defPPr>
            <a:lvl1pPr marL="0" algn="r" defTabSz="914400" rtl="0" eaLnBrk="1" latinLnBrk="1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A0F403DA-CAE9-4273-A020-B287EA660EE4}" type="slidenum">
              <a:rPr lang="ko-KR" altLang="en-US" sz="1000" smtClean="0">
                <a:solidFill>
                  <a:prstClr val="black">
                    <a:tint val="75000"/>
                  </a:prstClr>
                </a:solidFill>
              </a:rPr>
              <a:pPr/>
              <a:t>8</a:t>
            </a:fld>
            <a:endParaRPr lang="ko-KR" altLang="en-US" sz="1000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588488" y="6041862"/>
            <a:ext cx="785022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4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※ </a:t>
            </a:r>
            <a:r>
              <a:rPr lang="ko-KR" altLang="en-US" sz="14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단</a:t>
            </a:r>
            <a:r>
              <a:rPr lang="en-US" altLang="ko-KR" sz="14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  <a:r>
              <a:rPr lang="ko-KR" altLang="en-US" sz="1400" dirty="0">
                <a:solidFill>
                  <a:srgbClr val="FF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졸업 시</a:t>
            </a:r>
            <a:r>
              <a:rPr lang="ko-KR" altLang="en-US" sz="14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까지 </a:t>
            </a:r>
            <a:r>
              <a:rPr lang="ko-KR" altLang="en-US" sz="1400" dirty="0" err="1">
                <a:solidFill>
                  <a:srgbClr val="FF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계절제</a:t>
            </a:r>
            <a:r>
              <a:rPr lang="ko-KR" altLang="en-US" sz="1400" dirty="0">
                <a:solidFill>
                  <a:srgbClr val="FF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현장실습</a:t>
            </a:r>
            <a:r>
              <a:rPr lang="ko-KR" altLang="en-US" sz="14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과 </a:t>
            </a:r>
            <a:r>
              <a:rPr lang="ko-KR" altLang="en-US" sz="1400" dirty="0" err="1">
                <a:solidFill>
                  <a:srgbClr val="FF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학기제</a:t>
            </a:r>
            <a:r>
              <a:rPr lang="ko-KR" altLang="en-US" sz="1400" dirty="0">
                <a:solidFill>
                  <a:srgbClr val="FF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현장실습</a:t>
            </a:r>
            <a:r>
              <a:rPr lang="ko-KR" altLang="en-US" sz="14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으로 취득할 수 있는 학점은 최대 </a:t>
            </a:r>
            <a:r>
              <a:rPr lang="en-US" altLang="ko-KR" sz="1400" dirty="0">
                <a:solidFill>
                  <a:srgbClr val="FF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21</a:t>
            </a:r>
            <a:r>
              <a:rPr lang="ko-KR" altLang="en-US" sz="1400" dirty="0">
                <a:solidFill>
                  <a:srgbClr val="FF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학점</a:t>
            </a:r>
            <a:endParaRPr lang="en-US" altLang="ko-KR" sz="1400" dirty="0">
              <a:solidFill>
                <a:srgbClr val="FF000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r>
              <a:rPr lang="en-US" altLang="ko-KR" sz="14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   (</a:t>
            </a:r>
            <a:r>
              <a:rPr lang="ko-KR" altLang="en-US" sz="1400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선택형</a:t>
            </a:r>
            <a:r>
              <a:rPr lang="ko-KR" altLang="en-US" sz="14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en-US" altLang="ko-KR" sz="14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4+1</a:t>
            </a:r>
            <a:r>
              <a:rPr lang="ko-KR" altLang="en-US" sz="14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학년제는 </a:t>
            </a:r>
            <a:r>
              <a:rPr lang="en-US" altLang="ko-KR" sz="14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21</a:t>
            </a:r>
            <a:r>
              <a:rPr lang="ko-KR" altLang="en-US" sz="14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학점에 포함되지 않으며 재학중 </a:t>
            </a:r>
            <a:r>
              <a:rPr lang="en-US" altLang="ko-KR" sz="14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2</a:t>
            </a:r>
            <a:r>
              <a:rPr lang="ko-KR" altLang="en-US" sz="14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개 학기까지 활용 가능</a:t>
            </a:r>
            <a:r>
              <a:rPr lang="en-US" altLang="ko-KR" sz="14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  <a:endParaRPr lang="ko-KR" altLang="en-US" sz="14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38704692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556231" y="87015"/>
            <a:ext cx="588797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400" b="1" spc="-100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6. </a:t>
            </a:r>
            <a:r>
              <a:rPr lang="ko-KR" altLang="en-US" sz="2400" b="1" spc="-100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예상 비용</a:t>
            </a:r>
            <a:r>
              <a:rPr lang="en-US" altLang="ko-KR" sz="2400" b="1" spc="-100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/</a:t>
            </a:r>
            <a:r>
              <a:rPr lang="ko-KR" altLang="en-US" sz="2400" b="1" spc="-100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경비</a:t>
            </a:r>
            <a:r>
              <a:rPr lang="en-US" altLang="ko-KR" sz="2400" b="1" spc="-100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(</a:t>
            </a:r>
            <a:r>
              <a:rPr lang="ko-KR" altLang="en-US" sz="2400" b="1" spc="-100" dirty="0">
                <a:solidFill>
                  <a:srgbClr val="FF0000"/>
                </a:solidFill>
                <a:latin typeface="+mn-ea"/>
              </a:rPr>
              <a:t>미국</a:t>
            </a:r>
            <a:r>
              <a:rPr lang="ko-KR" altLang="en-US" sz="2400" b="1" spc="-100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 기준</a:t>
            </a:r>
            <a:r>
              <a:rPr lang="en-US" altLang="ko-KR" sz="2400" b="1" spc="-100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)</a:t>
            </a:r>
            <a:endParaRPr lang="ko-KR" altLang="en-US" sz="2400" b="1" spc="-100" dirty="0">
              <a:solidFill>
                <a:schemeClr val="tx1">
                  <a:lumMod val="75000"/>
                  <a:lumOff val="25000"/>
                </a:schemeClr>
              </a:solidFill>
              <a:latin typeface="+mn-ea"/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576000" y="530680"/>
            <a:ext cx="8568000" cy="18000"/>
          </a:xfrm>
          <a:prstGeom prst="rect">
            <a:avLst/>
          </a:prstGeom>
          <a:solidFill>
            <a:srgbClr val="004C8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7740351" y="217215"/>
            <a:ext cx="139672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ko-KR" sz="1400" b="1" spc="50" dirty="0">
                <a:solidFill>
                  <a:schemeClr val="accent1">
                    <a:lumMod val="75000"/>
                  </a:schemeClr>
                </a:solidFill>
                <a:latin typeface="+mn-ea"/>
              </a:rPr>
              <a:t>HYU ERICA</a:t>
            </a:r>
            <a:endParaRPr lang="ko-KR" altLang="en-US" sz="1400" b="1" spc="50" dirty="0">
              <a:solidFill>
                <a:schemeClr val="accent1">
                  <a:lumMod val="75000"/>
                </a:schemeClr>
              </a:solidFill>
              <a:latin typeface="+mn-ea"/>
            </a:endParaRPr>
          </a:p>
        </p:txBody>
      </p:sp>
      <p:graphicFrame>
        <p:nvGraphicFramePr>
          <p:cNvPr id="2" name="표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04900761"/>
              </p:ext>
            </p:extLst>
          </p:nvPr>
        </p:nvGraphicFramePr>
        <p:xfrm>
          <a:off x="107504" y="764704"/>
          <a:ext cx="8928992" cy="5806232"/>
        </p:xfrm>
        <a:graphic>
          <a:graphicData uri="http://schemas.openxmlformats.org/drawingml/2006/table">
            <a:tbl>
              <a:tblPr/>
              <a:tblGrid>
                <a:gridCol w="158417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5618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8417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10445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58635">
                <a:tc gridSpan="4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b="1" kern="0" spc="0" dirty="0">
                          <a:solidFill>
                            <a:schemeClr val="bg1"/>
                          </a:solidFill>
                          <a:effectLst/>
                          <a:latin typeface="+mn-ea"/>
                          <a:ea typeface="+mn-ea"/>
                        </a:rPr>
                        <a:t>1</a:t>
                      </a:r>
                      <a:r>
                        <a:rPr lang="ko-KR" altLang="en-US" sz="1200" b="1" kern="0" spc="0" dirty="0">
                          <a:solidFill>
                            <a:schemeClr val="bg1"/>
                          </a:solidFill>
                          <a:effectLst/>
                          <a:latin typeface="+mn-ea"/>
                          <a:ea typeface="+mn-ea"/>
                        </a:rPr>
                        <a:t>인당 지출 비용</a:t>
                      </a:r>
                      <a:r>
                        <a:rPr lang="en-US" altLang="ko-KR" sz="1200" b="1" kern="0" spc="0" dirty="0">
                          <a:solidFill>
                            <a:schemeClr val="bg1"/>
                          </a:solidFill>
                          <a:effectLst/>
                          <a:latin typeface="+mn-ea"/>
                          <a:ea typeface="+mn-ea"/>
                        </a:rPr>
                        <a:t>/</a:t>
                      </a:r>
                      <a:r>
                        <a:rPr lang="en-US" altLang="ko-KR" sz="1200" b="1" kern="0" spc="0" dirty="0">
                          <a:solidFill>
                            <a:srgbClr val="FFFF00"/>
                          </a:solidFill>
                          <a:effectLst/>
                          <a:latin typeface="+mn-ea"/>
                          <a:ea typeface="+mn-ea"/>
                        </a:rPr>
                        <a:t>1</a:t>
                      </a:r>
                      <a:r>
                        <a:rPr lang="ko-KR" altLang="en-US" sz="1200" b="1" kern="0" spc="0" dirty="0">
                          <a:solidFill>
                            <a:srgbClr val="FFFF00"/>
                          </a:solidFill>
                          <a:effectLst/>
                          <a:latin typeface="+mn-ea"/>
                          <a:ea typeface="+mn-ea"/>
                        </a:rPr>
                        <a:t>년 기준</a:t>
                      </a:r>
                    </a:p>
                  </a:txBody>
                  <a:tcPr marL="45517" marR="45517" marT="12584" marB="12584" anchor="ctr">
                    <a:lnL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8635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chemeClr val="bg1"/>
                          </a:solidFill>
                          <a:effectLst/>
                          <a:latin typeface="+mn-ea"/>
                          <a:ea typeface="+mn-ea"/>
                        </a:rPr>
                        <a:t>항목</a:t>
                      </a:r>
                    </a:p>
                  </a:txBody>
                  <a:tcPr marL="45517" marR="45517" marT="12584" marB="12584" anchor="ctr">
                    <a:lnL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 err="1">
                          <a:solidFill>
                            <a:schemeClr val="bg1"/>
                          </a:solidFill>
                          <a:effectLst/>
                          <a:latin typeface="+mn-ea"/>
                          <a:ea typeface="+mn-ea"/>
                        </a:rPr>
                        <a:t>개인부담</a:t>
                      </a:r>
                      <a:endParaRPr lang="ko-KR" altLang="en-US" sz="1200" b="1" kern="0" spc="0" dirty="0">
                        <a:solidFill>
                          <a:schemeClr val="bg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45517" marR="45517" marT="12584" marB="125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chemeClr val="bg1"/>
                          </a:solidFill>
                          <a:effectLst/>
                          <a:latin typeface="+mn-ea"/>
                          <a:ea typeface="+mn-ea"/>
                        </a:rPr>
                        <a:t>지원비</a:t>
                      </a:r>
                    </a:p>
                  </a:txBody>
                  <a:tcPr marL="45517" marR="45517" marT="12584" marB="125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chemeClr val="bg1"/>
                          </a:solidFill>
                          <a:effectLst/>
                          <a:latin typeface="+mn-ea"/>
                          <a:ea typeface="+mn-ea"/>
                        </a:rPr>
                        <a:t>비고</a:t>
                      </a:r>
                    </a:p>
                  </a:txBody>
                  <a:tcPr marL="45517" marR="45517" marT="12584" marB="125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12501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항공료</a:t>
                      </a:r>
                      <a:r>
                        <a:rPr lang="en-US" altLang="ko-KR" sz="12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왕복</a:t>
                      </a:r>
                      <a:r>
                        <a:rPr lang="en-US" altLang="ko-KR" sz="12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)</a:t>
                      </a: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45517" marR="45517" marT="12584" marB="12584" anchor="ctr">
                    <a:lnL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$1,500</a:t>
                      </a:r>
                    </a:p>
                  </a:txBody>
                  <a:tcPr marL="45517" marR="45517" marT="12584" marB="125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45517" marR="45517" marT="12584" marB="125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45517" marR="45517" marT="12584" marB="125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10749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J1 </a:t>
                      </a: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비자 스폰서비용</a:t>
                      </a:r>
                    </a:p>
                  </a:txBody>
                  <a:tcPr marL="45517" marR="45517" marT="12584" marB="12584" anchor="ctr">
                    <a:lnL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kern="0" spc="0" dirty="0"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</a:rPr>
                        <a:t>$4,200</a:t>
                      </a:r>
                    </a:p>
                  </a:txBody>
                  <a:tcPr marL="45517" marR="45517" marT="12584" marB="125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45517" marR="45517" marT="12584" marB="125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비용 구성 및 차이는 설명회 및 신청자에 한하여 안내</a:t>
                      </a:r>
                    </a:p>
                  </a:txBody>
                  <a:tcPr marL="45517" marR="45517" marT="12584" marB="125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89254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미 대사관 </a:t>
                      </a:r>
                      <a:r>
                        <a:rPr lang="ko-KR" altLang="en-US" sz="1200" b="1" kern="0" spc="0" dirty="0" err="1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인지대</a:t>
                      </a: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45517" marR="45517" marT="12584" marB="12584" anchor="ctr">
                    <a:lnL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kern="0" spc="0" dirty="0"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</a:rPr>
                        <a:t>$160</a:t>
                      </a:r>
                    </a:p>
                  </a:txBody>
                  <a:tcPr marL="45517" marR="45517" marT="12584" marB="125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45517" marR="45517" marT="12584" marB="125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주한 미대사관 입국비자 발급 및 인터뷰 비용</a:t>
                      </a:r>
                    </a:p>
                  </a:txBody>
                  <a:tcPr marL="45517" marR="45517" marT="12584" marB="125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21165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숙박료</a:t>
                      </a:r>
                    </a:p>
                  </a:txBody>
                  <a:tcPr marL="45517" marR="45517" marT="12584" marB="12584" anchor="ctr">
                    <a:lnL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kern="0" spc="0" dirty="0"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</a:rPr>
                        <a:t>$8,400~$12,000</a:t>
                      </a:r>
                    </a:p>
                  </a:txBody>
                  <a:tcPr marL="45517" marR="45517" marT="12584" marB="125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45517" marR="45517" marT="12584" marB="125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California</a:t>
                      </a: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주 월 평균 </a:t>
                      </a:r>
                      <a:r>
                        <a:rPr lang="en-US" altLang="ko-KR" sz="12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$700~ $1,000</a:t>
                      </a: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45517" marR="45517" marT="12584" marB="125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70047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교통비</a:t>
                      </a:r>
                      <a:r>
                        <a:rPr lang="en-US" altLang="ko-KR" sz="12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/</a:t>
                      </a: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생활비</a:t>
                      </a:r>
                    </a:p>
                  </a:txBody>
                  <a:tcPr marL="45517" marR="45517" marT="12584" marB="12584" anchor="ctr">
                    <a:lnL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kern="0" spc="0" dirty="0"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</a:rPr>
                        <a:t>$8,400~9,600</a:t>
                      </a:r>
                    </a:p>
                  </a:txBody>
                  <a:tcPr marL="45517" marR="45517" marT="12584" marB="125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45517" marR="45517" marT="12584" marB="125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($700~800</a:t>
                      </a: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기준*</a:t>
                      </a:r>
                      <a:r>
                        <a:rPr lang="en-US" altLang="ko-KR" sz="12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12</a:t>
                      </a: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개월</a:t>
                      </a:r>
                      <a:r>
                        <a:rPr lang="en-US" altLang="ko-KR" sz="12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)</a:t>
                      </a: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45517" marR="45517" marT="12584" marB="125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60040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계절제</a:t>
                      </a:r>
                      <a:r>
                        <a:rPr lang="en-US" altLang="ko-KR" sz="12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수강료</a:t>
                      </a:r>
                      <a:r>
                        <a:rPr lang="en-US" altLang="ko-KR" sz="12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)</a:t>
                      </a: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45517" marR="45517" marT="12584" marB="12584" anchor="ctr">
                    <a:lnL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kern="0" spc="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(184,000</a:t>
                      </a:r>
                      <a:r>
                        <a:rPr lang="ko-KR" altLang="en-US" sz="1200" b="1" kern="0" spc="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원</a:t>
                      </a:r>
                      <a:r>
                        <a:rPr lang="en-US" altLang="ko-KR" sz="1200" b="1" kern="0" spc="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)</a:t>
                      </a:r>
                      <a:endParaRPr lang="en-US" sz="1200" b="1" kern="0" spc="0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45517" marR="45517" marT="12584" marB="125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45517" marR="45517" marT="12584" marB="125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</a:t>
                      </a: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회 기준</a:t>
                      </a:r>
                      <a:r>
                        <a:rPr lang="en-US" altLang="ko-KR" sz="12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(2</a:t>
                      </a: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회*</a:t>
                      </a:r>
                      <a:r>
                        <a:rPr lang="en-US" altLang="ko-KR" sz="12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3</a:t>
                      </a: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학점*</a:t>
                      </a:r>
                      <a:r>
                        <a:rPr lang="en-US" altLang="ko-KR" sz="12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32,000</a:t>
                      </a: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원</a:t>
                      </a:r>
                      <a:r>
                        <a:rPr lang="en-US" altLang="ko-KR" sz="12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)</a:t>
                      </a: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45517" marR="45517" marT="12584" marB="125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60040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4+1(Co-op fee)</a:t>
                      </a:r>
                    </a:p>
                  </a:txBody>
                  <a:tcPr marL="45517" marR="45517" marT="12584" marB="12584" anchor="ctr">
                    <a:lnL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kern="0" spc="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(200,000 or 400,000</a:t>
                      </a:r>
                      <a:r>
                        <a:rPr lang="ko-KR" altLang="en-US" sz="1200" b="1" kern="0" spc="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원</a:t>
                      </a:r>
                      <a:r>
                        <a:rPr lang="en-US" altLang="ko-KR" sz="1200" b="1" kern="0" spc="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)</a:t>
                      </a:r>
                      <a:endParaRPr lang="en-US" sz="1200" b="1" kern="0" spc="0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45517" marR="45517" marT="12584" marB="125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45517" marR="45517" marT="12584" marB="125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4+1</a:t>
                      </a: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학기 </a:t>
                      </a:r>
                      <a:r>
                        <a:rPr lang="en-US" altLang="ko-KR" sz="12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Co-op fee(</a:t>
                      </a:r>
                      <a:r>
                        <a:rPr lang="ko-KR" altLang="en-US" sz="1200" b="1" kern="0" spc="0" dirty="0" err="1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학기별</a:t>
                      </a: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</a:t>
                      </a:r>
                      <a:r>
                        <a:rPr lang="en-US" altLang="ko-KR" sz="12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200,000</a:t>
                      </a: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원</a:t>
                      </a:r>
                      <a:r>
                        <a:rPr lang="en-US" altLang="ko-KR" sz="12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)/1</a:t>
                      </a: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회 또는 </a:t>
                      </a:r>
                      <a:r>
                        <a:rPr lang="en-US" altLang="ko-KR" sz="12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</a:t>
                      </a: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회</a:t>
                      </a:r>
                    </a:p>
                  </a:txBody>
                  <a:tcPr marL="45517" marR="45517" marT="12584" marB="125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60040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학기제 현장실습</a:t>
                      </a:r>
                    </a:p>
                  </a:txBody>
                  <a:tcPr marL="45517" marR="45517" marT="12584" marB="12584" anchor="ctr">
                    <a:lnL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b="1" kern="0" spc="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200" b="1" kern="0" spc="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학기 등록금</a:t>
                      </a:r>
                      <a:r>
                        <a:rPr lang="en-US" altLang="ko-KR" sz="1200" b="1" kern="0" spc="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)</a:t>
                      </a:r>
                      <a:endParaRPr lang="ko-KR" altLang="en-US" sz="1200" b="1" kern="0" spc="0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45517" marR="45517" marT="12584" marB="125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45517" marR="45517" marT="12584" marB="125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학기제 현장실습으로 진행할 경우 등록금 발생</a:t>
                      </a:r>
                    </a:p>
                  </a:txBody>
                  <a:tcPr marL="45517" marR="45517" marT="12584" marB="125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21165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기업 지원금</a:t>
                      </a:r>
                      <a:r>
                        <a:rPr lang="en-US" altLang="ko-KR" sz="12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급여</a:t>
                      </a:r>
                      <a:r>
                        <a:rPr lang="en-US" altLang="ko-KR" sz="12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)</a:t>
                      </a: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45517" marR="45517" marT="12584" marB="12584" anchor="ctr">
                    <a:lnL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45517" marR="45517" marT="12584" marB="125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kern="0" spc="0" dirty="0"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</a:rPr>
                        <a:t>$31,200~$52,000</a:t>
                      </a:r>
                    </a:p>
                  </a:txBody>
                  <a:tcPr marL="45517" marR="45517" marT="12584" marB="125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평균 시급</a:t>
                      </a:r>
                      <a:r>
                        <a:rPr lang="en-US" altLang="ko-KR" sz="12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세전</a:t>
                      </a:r>
                      <a:r>
                        <a:rPr lang="en-US" altLang="ko-KR" sz="12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) $15~$25 </a:t>
                      </a: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0" marR="0" indent="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예시</a:t>
                      </a:r>
                      <a:r>
                        <a:rPr lang="en-US" altLang="ko-KR" sz="12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: $15*8</a:t>
                      </a: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시간*</a:t>
                      </a:r>
                      <a:r>
                        <a:rPr lang="en-US" altLang="ko-KR" sz="12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5</a:t>
                      </a: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일*</a:t>
                      </a:r>
                      <a:r>
                        <a:rPr lang="en-US" altLang="ko-KR" sz="12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52</a:t>
                      </a: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주</a:t>
                      </a:r>
                      <a:r>
                        <a:rPr lang="en-US" altLang="ko-KR" sz="12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)</a:t>
                      </a: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45517" marR="45517" marT="12584" marB="125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576064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b="1" kern="0" spc="0" dirty="0"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</a:rPr>
                        <a:t>2022</a:t>
                      </a:r>
                      <a:r>
                        <a:rPr lang="ko-KR" altLang="en-US" sz="1200" b="1" kern="0" spc="0" dirty="0"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</a:rPr>
                        <a:t>년 해외취업</a:t>
                      </a:r>
                    </a:p>
                    <a:p>
                      <a:pPr marL="0" marR="0" indent="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</a:rPr>
                        <a:t>정착지원금</a:t>
                      </a:r>
                    </a:p>
                  </a:txBody>
                  <a:tcPr marL="45517" marR="45517" marT="12584" marB="12584" anchor="ctr">
                    <a:lnL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45517" marR="45517" marT="12584" marB="125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(4,000,000</a:t>
                      </a: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원</a:t>
                      </a:r>
                      <a:r>
                        <a:rPr lang="en-US" altLang="ko-KR" sz="12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)</a:t>
                      </a: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45517" marR="45517" marT="12584" marB="125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b="1" kern="0" spc="0" dirty="0"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</a:rPr>
                        <a:t>J1</a:t>
                      </a:r>
                      <a:r>
                        <a:rPr lang="ko-KR" altLang="en-US" sz="1200" b="1" kern="0" spc="0" dirty="0"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</a:rPr>
                        <a:t>비자는 일종의 취업비자로 인정 받아 산업인력공단에서 합산소득 </a:t>
                      </a:r>
                      <a:r>
                        <a:rPr lang="en-US" altLang="ko-KR" sz="1200" b="1" kern="0" spc="0" dirty="0"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</a:rPr>
                        <a:t>6</a:t>
                      </a:r>
                      <a:r>
                        <a:rPr lang="ko-KR" altLang="en-US" sz="1200" b="1" kern="0" spc="0" dirty="0"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</a:rPr>
                        <a:t>분위 이하인 학생은 개인적으로 신청할 수 있음</a:t>
                      </a:r>
                      <a:endParaRPr lang="en-US" altLang="ko-KR" sz="1200" b="1" kern="0" spc="0" dirty="0">
                        <a:solidFill>
                          <a:srgbClr val="FF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0" marR="0" indent="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b="1" kern="0" spc="0" dirty="0"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200" b="1" kern="0" spc="0" dirty="0"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</a:rPr>
                        <a:t>확인 필요</a:t>
                      </a:r>
                      <a:r>
                        <a:rPr lang="en-US" altLang="ko-KR" sz="1200" b="1" kern="0" spc="0" dirty="0"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</a:rPr>
                        <a:t>) , 2022</a:t>
                      </a:r>
                      <a:r>
                        <a:rPr lang="ko-KR" altLang="en-US" sz="1200" b="1" kern="0" spc="0" dirty="0"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</a:rPr>
                        <a:t>년 기준</a:t>
                      </a:r>
                    </a:p>
                  </a:txBody>
                  <a:tcPr marL="45517" marR="45517" marT="12584" marB="125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576064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</a:rPr>
                        <a:t>세계 무역 협회 </a:t>
                      </a:r>
                      <a:r>
                        <a:rPr lang="en-US" altLang="ko-KR" sz="1200" b="1" kern="0" spc="0" dirty="0"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</a:rPr>
                        <a:t>OKTA</a:t>
                      </a:r>
                      <a:endParaRPr lang="ko-KR" altLang="en-US" sz="1200" b="1" kern="0" spc="0" dirty="0">
                        <a:solidFill>
                          <a:srgbClr val="FF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45517" marR="45517" marT="12584" marB="12584" anchor="ctr">
                    <a:lnL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45517" marR="45517" marT="12584" marB="125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최대 </a:t>
                      </a:r>
                      <a:r>
                        <a:rPr lang="en-US" altLang="ko-KR" sz="12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4,400,000</a:t>
                      </a: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원</a:t>
                      </a:r>
                      <a:r>
                        <a:rPr lang="en-US" altLang="ko-KR" sz="12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)</a:t>
                      </a: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45517" marR="45517" marT="12584" marB="125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</a:rPr>
                        <a:t>세계한인무역협회가 회원사에 취업한 국내 청년들의 비자 비용 및 현지 정착을 지원</a:t>
                      </a:r>
                      <a:r>
                        <a:rPr lang="en-US" altLang="ko-KR" sz="1200" b="1" kern="0" spc="0" dirty="0"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</a:rPr>
                        <a:t>, 2022</a:t>
                      </a:r>
                      <a:r>
                        <a:rPr lang="ko-KR" altLang="en-US" sz="1200" b="1" kern="0" spc="0" dirty="0"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</a:rPr>
                        <a:t>년 기준 </a:t>
                      </a:r>
                    </a:p>
                  </a:txBody>
                  <a:tcPr marL="45517" marR="45517" marT="12584" marB="125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91972496"/>
                  </a:ext>
                </a:extLst>
              </a:tr>
              <a:tr h="504056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소계</a:t>
                      </a:r>
                      <a:r>
                        <a:rPr lang="en-US" altLang="ko-KR" sz="12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예상</a:t>
                      </a:r>
                      <a:r>
                        <a:rPr lang="en-US" altLang="ko-KR" sz="12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)</a:t>
                      </a: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45517" marR="45517" marT="12584" marB="12584" anchor="ctr">
                    <a:lnL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$22,660~$28,000</a:t>
                      </a:r>
                    </a:p>
                  </a:txBody>
                  <a:tcPr marL="45517" marR="45517" marT="12584" marB="125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$31,200~$52,000</a:t>
                      </a:r>
                    </a:p>
                  </a:txBody>
                  <a:tcPr marL="45517" marR="45517" marT="12584" marB="125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*</a:t>
                      </a:r>
                      <a:r>
                        <a:rPr lang="en-US" altLang="ko-KR" sz="12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( ) </a:t>
                      </a: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안의 비용은 제외한 금액 기준</a:t>
                      </a:r>
                    </a:p>
                  </a:txBody>
                  <a:tcPr marL="45517" marR="45517" marT="12584" marB="125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</a:tbl>
          </a:graphicData>
        </a:graphic>
      </p:graphicFrame>
      <p:sp>
        <p:nvSpPr>
          <p:cNvPr id="7" name="슬라이드 번호 개체 틀 3"/>
          <p:cNvSpPr txBox="1">
            <a:spLocks/>
          </p:cNvSpPr>
          <p:nvPr/>
        </p:nvSpPr>
        <p:spPr>
          <a:xfrm>
            <a:off x="8567352" y="6597352"/>
            <a:ext cx="442504" cy="2476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ko-KR"/>
            </a:defPPr>
            <a:lvl1pPr marL="0" algn="r" defTabSz="914400" rtl="0" eaLnBrk="1" latinLnBrk="1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A0F403DA-CAE9-4273-A020-B287EA660EE4}" type="slidenum">
              <a:rPr lang="ko-KR" altLang="en-US" sz="1000" smtClean="0">
                <a:solidFill>
                  <a:prstClr val="black">
                    <a:tint val="75000"/>
                  </a:prstClr>
                </a:solidFill>
              </a:rPr>
              <a:pPr/>
              <a:t>9</a:t>
            </a:fld>
            <a:endParaRPr lang="ko-KR" altLang="en-US" sz="1000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8704692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556231" y="87015"/>
            <a:ext cx="588797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400" b="1" spc="-100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6. </a:t>
            </a:r>
            <a:r>
              <a:rPr lang="ko-KR" altLang="en-US" sz="2400" b="1" spc="-100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예상 비용</a:t>
            </a:r>
            <a:r>
              <a:rPr lang="en-US" altLang="ko-KR" sz="2400" b="1" spc="-100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/</a:t>
            </a:r>
            <a:r>
              <a:rPr lang="ko-KR" altLang="en-US" sz="2400" b="1" spc="-100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경비</a:t>
            </a:r>
          </a:p>
        </p:txBody>
      </p:sp>
      <p:sp>
        <p:nvSpPr>
          <p:cNvPr id="8" name="직사각형 7"/>
          <p:cNvSpPr/>
          <p:nvPr/>
        </p:nvSpPr>
        <p:spPr>
          <a:xfrm>
            <a:off x="576000" y="530680"/>
            <a:ext cx="8568000" cy="18000"/>
          </a:xfrm>
          <a:prstGeom prst="rect">
            <a:avLst/>
          </a:prstGeom>
          <a:solidFill>
            <a:srgbClr val="004C8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7740351" y="217215"/>
            <a:ext cx="139672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ko-KR" sz="1400" b="1" spc="50" dirty="0">
                <a:solidFill>
                  <a:schemeClr val="accent1">
                    <a:lumMod val="75000"/>
                  </a:schemeClr>
                </a:solidFill>
                <a:latin typeface="+mn-ea"/>
              </a:rPr>
              <a:t>HYU ERICA</a:t>
            </a:r>
            <a:endParaRPr lang="ko-KR" altLang="en-US" sz="1400" b="1" spc="50" dirty="0">
              <a:solidFill>
                <a:schemeClr val="accent1">
                  <a:lumMod val="75000"/>
                </a:schemeClr>
              </a:solidFill>
              <a:latin typeface="+mn-ea"/>
            </a:endParaRPr>
          </a:p>
        </p:txBody>
      </p:sp>
      <p:sp>
        <p:nvSpPr>
          <p:cNvPr id="3" name="직사각형 2"/>
          <p:cNvSpPr/>
          <p:nvPr/>
        </p:nvSpPr>
        <p:spPr>
          <a:xfrm>
            <a:off x="556231" y="794699"/>
            <a:ext cx="8192233" cy="50475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>
              <a:spcBef>
                <a:spcPts val="600"/>
              </a:spcBef>
            </a:pPr>
            <a:r>
              <a:rPr lang="en-US" altLang="ko-KR" dirty="0">
                <a:solidFill>
                  <a:srgbClr val="FF0066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※ </a:t>
            </a:r>
            <a:r>
              <a:rPr lang="ko-KR" altLang="en-US" dirty="0">
                <a:solidFill>
                  <a:srgbClr val="FF0066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지출 경비에 대한 설명</a:t>
            </a:r>
          </a:p>
          <a:p>
            <a:pPr fontAlgn="base">
              <a:spcBef>
                <a:spcPts val="600"/>
              </a:spcBef>
            </a:pPr>
            <a:endParaRPr lang="en-US" altLang="ko-KR" sz="1400" b="1" dirty="0">
              <a:latin typeface="+mn-ea"/>
            </a:endParaRPr>
          </a:p>
          <a:p>
            <a:pPr fontAlgn="base">
              <a:spcBef>
                <a:spcPts val="600"/>
              </a:spcBef>
            </a:pPr>
            <a:r>
              <a:rPr lang="en-US" altLang="ko-KR" sz="1400" b="1" dirty="0">
                <a:latin typeface="+mn-ea"/>
              </a:rPr>
              <a:t> - </a:t>
            </a:r>
            <a:r>
              <a:rPr lang="ko-KR" altLang="en-US" sz="1400" b="1" dirty="0">
                <a:latin typeface="+mn-ea"/>
              </a:rPr>
              <a:t>본 예상 비용은 미국 기준입니다</a:t>
            </a:r>
            <a:r>
              <a:rPr lang="en-US" altLang="ko-KR" sz="1400" b="1" dirty="0">
                <a:latin typeface="+mn-ea"/>
              </a:rPr>
              <a:t>. </a:t>
            </a:r>
            <a:r>
              <a:rPr lang="ko-KR" altLang="en-US" sz="1400" b="1" dirty="0">
                <a:latin typeface="+mn-ea"/>
              </a:rPr>
              <a:t>모든 비용은 </a:t>
            </a:r>
            <a:r>
              <a:rPr lang="ko-KR" altLang="en-US" sz="1400" b="1" dirty="0">
                <a:solidFill>
                  <a:srgbClr val="0000FF"/>
                </a:solidFill>
                <a:latin typeface="+mn-ea"/>
              </a:rPr>
              <a:t>예상 비용</a:t>
            </a:r>
            <a:r>
              <a:rPr lang="ko-KR" altLang="en-US" sz="1400" b="1" dirty="0">
                <a:latin typeface="+mn-ea"/>
              </a:rPr>
              <a:t>입니다</a:t>
            </a:r>
            <a:r>
              <a:rPr lang="en-US" altLang="ko-KR" sz="1400" b="1" dirty="0">
                <a:latin typeface="+mn-ea"/>
              </a:rPr>
              <a:t>. </a:t>
            </a:r>
            <a:r>
              <a:rPr lang="ko-KR" altLang="en-US" sz="1400" b="1" dirty="0">
                <a:latin typeface="+mn-ea"/>
              </a:rPr>
              <a:t>지원하는 지역</a:t>
            </a:r>
            <a:r>
              <a:rPr lang="en-US" altLang="ko-KR" sz="1400" b="1" dirty="0">
                <a:latin typeface="+mn-ea"/>
              </a:rPr>
              <a:t>(</a:t>
            </a:r>
            <a:r>
              <a:rPr lang="ko-KR" altLang="en-US" sz="1400" b="1" dirty="0">
                <a:latin typeface="+mn-ea"/>
              </a:rPr>
              <a:t>주</a:t>
            </a:r>
            <a:r>
              <a:rPr lang="en-US" altLang="ko-KR" sz="1400" b="1" dirty="0">
                <a:latin typeface="+mn-ea"/>
              </a:rPr>
              <a:t>)</a:t>
            </a:r>
            <a:r>
              <a:rPr lang="ko-KR" altLang="en-US" sz="1400" b="1" dirty="0">
                <a:latin typeface="+mn-ea"/>
              </a:rPr>
              <a:t>에 따라 물가</a:t>
            </a:r>
            <a:endParaRPr lang="en-US" altLang="ko-KR" sz="1400" b="1" dirty="0">
              <a:latin typeface="+mn-ea"/>
            </a:endParaRPr>
          </a:p>
          <a:p>
            <a:pPr fontAlgn="base">
              <a:spcBef>
                <a:spcPts val="600"/>
              </a:spcBef>
            </a:pPr>
            <a:r>
              <a:rPr lang="en-US" altLang="ko-KR" sz="1400" b="1" dirty="0">
                <a:latin typeface="+mn-ea"/>
              </a:rPr>
              <a:t>  </a:t>
            </a:r>
            <a:r>
              <a:rPr lang="ko-KR" altLang="en-US" sz="1400" b="1" dirty="0">
                <a:latin typeface="+mn-ea"/>
              </a:rPr>
              <a:t> 수준이 다릅니다</a:t>
            </a:r>
            <a:r>
              <a:rPr lang="en-US" altLang="ko-KR" sz="1400" b="1" dirty="0">
                <a:latin typeface="+mn-ea"/>
              </a:rPr>
              <a:t>. </a:t>
            </a:r>
            <a:r>
              <a:rPr lang="ko-KR" altLang="en-US" sz="1400" b="1" dirty="0">
                <a:latin typeface="+mn-ea"/>
              </a:rPr>
              <a:t>캘리포니아와 뉴욕은 생활 물가가 높은 지역입니다</a:t>
            </a:r>
            <a:r>
              <a:rPr lang="en-US" altLang="ko-KR" sz="1400" b="1" dirty="0">
                <a:latin typeface="+mn-ea"/>
              </a:rPr>
              <a:t>. </a:t>
            </a:r>
            <a:r>
              <a:rPr lang="ko-KR" altLang="en-US" sz="1400" b="1" dirty="0">
                <a:latin typeface="+mn-ea"/>
              </a:rPr>
              <a:t>따라서 숙박 및 생활비가</a:t>
            </a:r>
            <a:endParaRPr lang="en-US" altLang="ko-KR" sz="1400" b="1" dirty="0">
              <a:latin typeface="+mn-ea"/>
            </a:endParaRPr>
          </a:p>
          <a:p>
            <a:pPr fontAlgn="base">
              <a:spcBef>
                <a:spcPts val="600"/>
              </a:spcBef>
            </a:pPr>
            <a:r>
              <a:rPr lang="en-US" altLang="ko-KR" sz="1400" b="1" dirty="0">
                <a:latin typeface="+mn-ea"/>
              </a:rPr>
              <a:t>  </a:t>
            </a:r>
            <a:r>
              <a:rPr lang="ko-KR" altLang="en-US" sz="1400" b="1" dirty="0">
                <a:latin typeface="+mn-ea"/>
              </a:rPr>
              <a:t> 다른 주에 비해 높을 수 있습니다</a:t>
            </a:r>
            <a:r>
              <a:rPr lang="en-US" altLang="ko-KR" sz="1400" b="1" dirty="0">
                <a:latin typeface="+mn-ea"/>
              </a:rPr>
              <a:t>. </a:t>
            </a:r>
            <a:r>
              <a:rPr lang="ko-KR" altLang="en-US" sz="1400" b="1" dirty="0">
                <a:latin typeface="+mn-ea"/>
              </a:rPr>
              <a:t>중부</a:t>
            </a:r>
            <a:r>
              <a:rPr lang="en-US" altLang="ko-KR" sz="1400" b="1" dirty="0">
                <a:latin typeface="+mn-ea"/>
              </a:rPr>
              <a:t>(</a:t>
            </a:r>
            <a:r>
              <a:rPr lang="ko-KR" altLang="en-US" sz="1400" b="1" dirty="0">
                <a:latin typeface="+mn-ea"/>
              </a:rPr>
              <a:t>내륙</a:t>
            </a:r>
            <a:r>
              <a:rPr lang="en-US" altLang="ko-KR" sz="1400" b="1" dirty="0">
                <a:latin typeface="+mn-ea"/>
              </a:rPr>
              <a:t>) </a:t>
            </a:r>
            <a:r>
              <a:rPr lang="ko-KR" altLang="en-US" sz="1400" b="1" dirty="0">
                <a:latin typeface="+mn-ea"/>
              </a:rPr>
              <a:t>지역은 상대적으로 저렴합니다</a:t>
            </a:r>
            <a:r>
              <a:rPr lang="en-US" altLang="ko-KR" sz="1400" b="1" dirty="0">
                <a:latin typeface="+mn-ea"/>
              </a:rPr>
              <a:t>. </a:t>
            </a:r>
          </a:p>
          <a:p>
            <a:pPr fontAlgn="base">
              <a:spcBef>
                <a:spcPts val="600"/>
              </a:spcBef>
            </a:pPr>
            <a:endParaRPr lang="en-US" altLang="ko-KR" sz="1400" b="1" dirty="0">
              <a:latin typeface="+mn-ea"/>
            </a:endParaRPr>
          </a:p>
          <a:p>
            <a:pPr fontAlgn="base">
              <a:spcBef>
                <a:spcPts val="600"/>
              </a:spcBef>
            </a:pPr>
            <a:r>
              <a:rPr lang="en-US" altLang="ko-KR" sz="1400" b="1" dirty="0">
                <a:latin typeface="+mn-ea"/>
              </a:rPr>
              <a:t> - </a:t>
            </a:r>
            <a:r>
              <a:rPr lang="ko-KR" altLang="en-US" sz="1400" b="1" dirty="0">
                <a:latin typeface="+mn-ea"/>
              </a:rPr>
              <a:t>싱가포르의 경우 비자 수속 비용</a:t>
            </a:r>
            <a:r>
              <a:rPr lang="en-US" altLang="ko-KR" sz="1400" b="1" dirty="0">
                <a:latin typeface="+mn-ea"/>
              </a:rPr>
              <a:t>, </a:t>
            </a:r>
            <a:r>
              <a:rPr lang="ko-KR" altLang="en-US" sz="1400" b="1" dirty="0">
                <a:latin typeface="+mn-ea"/>
              </a:rPr>
              <a:t>생활비 등 차이가 있을 수 있습니다</a:t>
            </a:r>
            <a:r>
              <a:rPr lang="en-US" altLang="ko-KR" sz="1400" b="1" dirty="0">
                <a:latin typeface="+mn-ea"/>
              </a:rPr>
              <a:t>. </a:t>
            </a:r>
          </a:p>
          <a:p>
            <a:pPr fontAlgn="base">
              <a:spcBef>
                <a:spcPts val="600"/>
              </a:spcBef>
            </a:pPr>
            <a:r>
              <a:rPr lang="en-US" altLang="ko-KR" sz="1400" b="1" dirty="0">
                <a:latin typeface="+mn-ea"/>
              </a:rPr>
              <a:t> </a:t>
            </a:r>
          </a:p>
          <a:p>
            <a:pPr fontAlgn="base">
              <a:spcBef>
                <a:spcPts val="600"/>
              </a:spcBef>
            </a:pPr>
            <a:r>
              <a:rPr lang="en-US" altLang="ko-KR" sz="1400" b="1" dirty="0">
                <a:latin typeface="+mn-ea"/>
              </a:rPr>
              <a:t> </a:t>
            </a:r>
            <a:r>
              <a:rPr lang="en-US" altLang="ko-KR" sz="1400" b="1" dirty="0">
                <a:solidFill>
                  <a:srgbClr val="FF0000"/>
                </a:solidFill>
                <a:latin typeface="+mn-ea"/>
              </a:rPr>
              <a:t>- </a:t>
            </a:r>
            <a:r>
              <a:rPr lang="ko-KR" altLang="en-US" sz="1400" b="1" dirty="0">
                <a:solidFill>
                  <a:srgbClr val="FF0000"/>
                </a:solidFill>
                <a:latin typeface="+mn-ea"/>
              </a:rPr>
              <a:t>비자 수속 비용</a:t>
            </a:r>
            <a:r>
              <a:rPr lang="en-US" altLang="ko-KR" sz="1400" b="1" dirty="0">
                <a:solidFill>
                  <a:srgbClr val="FF0000"/>
                </a:solidFill>
                <a:latin typeface="+mn-ea"/>
              </a:rPr>
              <a:t> : </a:t>
            </a:r>
            <a:r>
              <a:rPr lang="ko-KR" altLang="en-US" sz="1400" b="1" dirty="0">
                <a:solidFill>
                  <a:srgbClr val="FF0000"/>
                </a:solidFill>
                <a:latin typeface="+mn-ea"/>
              </a:rPr>
              <a:t>모든 기업 </a:t>
            </a:r>
            <a:r>
              <a:rPr lang="en-US" altLang="ko-KR" sz="1400" b="1" dirty="0">
                <a:solidFill>
                  <a:srgbClr val="FF0000"/>
                </a:solidFill>
                <a:latin typeface="+mn-ea"/>
              </a:rPr>
              <a:t>$4,200</a:t>
            </a:r>
            <a:r>
              <a:rPr lang="ko-KR" altLang="en-US" sz="1400" b="1" dirty="0">
                <a:solidFill>
                  <a:srgbClr val="FF0000"/>
                </a:solidFill>
                <a:latin typeface="+mn-ea"/>
              </a:rPr>
              <a:t> 입니다</a:t>
            </a:r>
            <a:r>
              <a:rPr lang="en-US" altLang="ko-KR" sz="1400" b="1" dirty="0">
                <a:solidFill>
                  <a:srgbClr val="FF0000"/>
                </a:solidFill>
                <a:latin typeface="+mn-ea"/>
              </a:rPr>
              <a:t>.</a:t>
            </a:r>
          </a:p>
          <a:p>
            <a:pPr fontAlgn="base">
              <a:spcBef>
                <a:spcPts val="600"/>
              </a:spcBef>
            </a:pPr>
            <a:r>
              <a:rPr lang="en-US" altLang="ko-KR" sz="1400" b="1" dirty="0">
                <a:latin typeface="+mn-ea"/>
              </a:rPr>
              <a:t>   </a:t>
            </a:r>
            <a:r>
              <a:rPr lang="ko-KR" altLang="en-US" sz="1400" b="1" dirty="0">
                <a:latin typeface="+mn-ea"/>
              </a:rPr>
              <a:t>   </a:t>
            </a:r>
            <a:endParaRPr lang="en-US" altLang="ko-KR" sz="1400" b="1" dirty="0">
              <a:latin typeface="+mn-ea"/>
            </a:endParaRPr>
          </a:p>
          <a:p>
            <a:pPr fontAlgn="base">
              <a:spcBef>
                <a:spcPts val="600"/>
              </a:spcBef>
            </a:pPr>
            <a:r>
              <a:rPr lang="en-US" altLang="ko-KR" sz="1400" b="1" dirty="0">
                <a:latin typeface="+mn-ea"/>
              </a:rPr>
              <a:t> - </a:t>
            </a:r>
            <a:r>
              <a:rPr lang="ko-KR" altLang="en-US" sz="1400" b="1" dirty="0">
                <a:latin typeface="+mn-ea"/>
              </a:rPr>
              <a:t>미국 </a:t>
            </a:r>
            <a:r>
              <a:rPr lang="en-US" altLang="ko-KR" sz="1400" b="1" dirty="0">
                <a:latin typeface="+mn-ea"/>
              </a:rPr>
              <a:t>J1</a:t>
            </a:r>
            <a:r>
              <a:rPr lang="ko-KR" altLang="en-US" sz="1400" b="1" dirty="0">
                <a:latin typeface="+mn-ea"/>
              </a:rPr>
              <a:t>스폰서 비용에는 </a:t>
            </a:r>
            <a:r>
              <a:rPr lang="en-US" altLang="ko-KR" sz="1400" b="1" dirty="0">
                <a:solidFill>
                  <a:srgbClr val="0000FF"/>
                </a:solidFill>
                <a:latin typeface="+mn-ea"/>
              </a:rPr>
              <a:t>J1</a:t>
            </a:r>
            <a:r>
              <a:rPr lang="ko-KR" altLang="en-US" sz="1400" b="1" dirty="0">
                <a:solidFill>
                  <a:srgbClr val="0000FF"/>
                </a:solidFill>
                <a:latin typeface="+mn-ea"/>
              </a:rPr>
              <a:t>비자 어플리케이션 및 보험</a:t>
            </a:r>
            <a:r>
              <a:rPr lang="en-US" altLang="ko-KR" sz="1400" b="1" dirty="0">
                <a:solidFill>
                  <a:srgbClr val="0000FF"/>
                </a:solidFill>
                <a:latin typeface="+mn-ea"/>
              </a:rPr>
              <a:t>(</a:t>
            </a:r>
            <a:r>
              <a:rPr lang="ko-KR" altLang="en-US" sz="1400" b="1" dirty="0">
                <a:solidFill>
                  <a:srgbClr val="0000FF"/>
                </a:solidFill>
                <a:latin typeface="+mn-ea"/>
              </a:rPr>
              <a:t>현지 건강보험</a:t>
            </a:r>
            <a:r>
              <a:rPr lang="en-US" altLang="ko-KR" sz="1400" b="1" dirty="0">
                <a:solidFill>
                  <a:srgbClr val="0000FF"/>
                </a:solidFill>
                <a:latin typeface="+mn-ea"/>
              </a:rPr>
              <a:t>) </a:t>
            </a:r>
            <a:r>
              <a:rPr lang="ko-KR" altLang="en-US" sz="1400" b="1" dirty="0">
                <a:solidFill>
                  <a:srgbClr val="0000FF"/>
                </a:solidFill>
                <a:latin typeface="+mn-ea"/>
              </a:rPr>
              <a:t>등이 포함</a:t>
            </a:r>
            <a:r>
              <a:rPr lang="ko-KR" altLang="en-US" sz="1400" b="1" dirty="0">
                <a:latin typeface="+mn-ea"/>
              </a:rPr>
              <a:t>되어 있습니다</a:t>
            </a:r>
            <a:r>
              <a:rPr lang="en-US" altLang="ko-KR" sz="1400" b="1" dirty="0">
                <a:latin typeface="+mn-ea"/>
              </a:rPr>
              <a:t>.</a:t>
            </a:r>
          </a:p>
          <a:p>
            <a:pPr fontAlgn="base">
              <a:spcBef>
                <a:spcPts val="600"/>
              </a:spcBef>
            </a:pPr>
            <a:r>
              <a:rPr lang="en-US" altLang="ko-KR" sz="1400" b="1" dirty="0">
                <a:latin typeface="+mn-ea"/>
              </a:rPr>
              <a:t>   J1</a:t>
            </a:r>
            <a:r>
              <a:rPr lang="ko-KR" altLang="en-US" sz="1400" b="1" dirty="0">
                <a:latin typeface="+mn-ea"/>
              </a:rPr>
              <a:t>비자 </a:t>
            </a:r>
            <a:r>
              <a:rPr lang="ko-KR" altLang="en-US" sz="1400" b="1" dirty="0" err="1">
                <a:latin typeface="+mn-ea"/>
              </a:rPr>
              <a:t>수속비용도</a:t>
            </a:r>
            <a:r>
              <a:rPr lang="ko-KR" altLang="en-US" sz="1400" b="1" dirty="0">
                <a:latin typeface="+mn-ea"/>
              </a:rPr>
              <a:t> 비싼 편이며 </a:t>
            </a:r>
            <a:r>
              <a:rPr lang="en-US" altLang="ko-KR" sz="1400" b="1" dirty="0">
                <a:latin typeface="+mn-ea"/>
              </a:rPr>
              <a:t>1</a:t>
            </a:r>
            <a:r>
              <a:rPr lang="ko-KR" altLang="en-US" sz="1400" b="1" dirty="0">
                <a:latin typeface="+mn-ea"/>
              </a:rPr>
              <a:t>년간 보험료도 포함되어 있어서 전체 수속 비용이 비쌉니다</a:t>
            </a:r>
            <a:r>
              <a:rPr lang="en-US" altLang="ko-KR" sz="1400" b="1" dirty="0">
                <a:latin typeface="+mn-ea"/>
              </a:rPr>
              <a:t>.</a:t>
            </a:r>
          </a:p>
          <a:p>
            <a:pPr fontAlgn="base">
              <a:spcBef>
                <a:spcPts val="600"/>
              </a:spcBef>
            </a:pPr>
            <a:r>
              <a:rPr lang="en-US" altLang="ko-KR" sz="1400" b="1" dirty="0">
                <a:latin typeface="+mn-ea"/>
              </a:rPr>
              <a:t>   (</a:t>
            </a:r>
            <a:r>
              <a:rPr lang="ko-KR" altLang="en-US" sz="1400" b="1" dirty="0">
                <a:latin typeface="+mn-ea"/>
              </a:rPr>
              <a:t>자세한 사항은 설명회 및 신청자에 한하여 안내 드립니다</a:t>
            </a:r>
            <a:r>
              <a:rPr lang="en-US" altLang="ko-KR" sz="1400" b="1" dirty="0">
                <a:latin typeface="+mn-ea"/>
              </a:rPr>
              <a:t>.)</a:t>
            </a:r>
            <a:endParaRPr lang="ko-KR" altLang="en-US" sz="1400" b="1" dirty="0">
              <a:latin typeface="+mn-ea"/>
            </a:endParaRPr>
          </a:p>
          <a:p>
            <a:pPr fontAlgn="base">
              <a:spcBef>
                <a:spcPts val="600"/>
              </a:spcBef>
            </a:pPr>
            <a:endParaRPr lang="en-US" altLang="ko-KR" sz="1400" b="1" dirty="0">
              <a:latin typeface="+mn-ea"/>
            </a:endParaRPr>
          </a:p>
          <a:p>
            <a:pPr fontAlgn="base">
              <a:spcBef>
                <a:spcPts val="600"/>
              </a:spcBef>
            </a:pPr>
            <a:r>
              <a:rPr lang="en-US" altLang="ko-KR" sz="1400" b="1" dirty="0">
                <a:latin typeface="+mn-ea"/>
              </a:rPr>
              <a:t> - </a:t>
            </a:r>
            <a:r>
              <a:rPr lang="ko-KR" altLang="en-US" sz="1400" b="1" dirty="0">
                <a:latin typeface="+mn-ea"/>
              </a:rPr>
              <a:t>미국에 </a:t>
            </a:r>
            <a:r>
              <a:rPr lang="en-US" altLang="ko-KR" sz="1400" b="1" dirty="0">
                <a:latin typeface="+mn-ea"/>
              </a:rPr>
              <a:t>J1</a:t>
            </a:r>
            <a:r>
              <a:rPr lang="ko-KR" altLang="en-US" sz="1400" b="1" dirty="0">
                <a:latin typeface="+mn-ea"/>
              </a:rPr>
              <a:t>비자로 입국한 학생들에게는 </a:t>
            </a:r>
            <a:r>
              <a:rPr lang="en-US" altLang="ko-KR" sz="1400" b="1" dirty="0">
                <a:latin typeface="+mn-ea"/>
              </a:rPr>
              <a:t>1</a:t>
            </a:r>
            <a:r>
              <a:rPr lang="ko-KR" altLang="en-US" sz="1400" b="1" dirty="0">
                <a:latin typeface="+mn-ea"/>
              </a:rPr>
              <a:t>년간의 실습 후 추가로 </a:t>
            </a:r>
            <a:r>
              <a:rPr lang="en-US" altLang="ko-KR" sz="1400" b="1" dirty="0">
                <a:latin typeface="+mn-ea"/>
              </a:rPr>
              <a:t>1</a:t>
            </a:r>
            <a:r>
              <a:rPr lang="ko-KR" altLang="en-US" sz="1400" b="1" dirty="0">
                <a:latin typeface="+mn-ea"/>
              </a:rPr>
              <a:t>개월을 체류할 수 있는</a:t>
            </a:r>
            <a:endParaRPr lang="en-US" altLang="ko-KR" sz="1400" b="1" dirty="0">
              <a:latin typeface="+mn-ea"/>
            </a:endParaRPr>
          </a:p>
          <a:p>
            <a:pPr fontAlgn="base">
              <a:spcBef>
                <a:spcPts val="600"/>
              </a:spcBef>
            </a:pPr>
            <a:r>
              <a:rPr lang="en-US" altLang="ko-KR" sz="1400" b="1" dirty="0">
                <a:latin typeface="+mn-ea"/>
              </a:rPr>
              <a:t>  </a:t>
            </a:r>
            <a:r>
              <a:rPr lang="ko-KR" altLang="en-US" sz="1400" b="1" dirty="0">
                <a:latin typeface="+mn-ea"/>
              </a:rPr>
              <a:t> </a:t>
            </a:r>
            <a:r>
              <a:rPr lang="en-US" altLang="ko-KR" sz="1400" b="1" dirty="0">
                <a:latin typeface="+mn-ea"/>
              </a:rPr>
              <a:t>Grace Period</a:t>
            </a:r>
            <a:r>
              <a:rPr lang="ko-KR" altLang="en-US" sz="1400" b="1" dirty="0">
                <a:latin typeface="+mn-ea"/>
              </a:rPr>
              <a:t>를 활용할 수 있습니다</a:t>
            </a:r>
            <a:r>
              <a:rPr lang="en-US" altLang="ko-KR" sz="1400" b="1" dirty="0">
                <a:latin typeface="+mn-ea"/>
              </a:rPr>
              <a:t>. </a:t>
            </a:r>
            <a:r>
              <a:rPr lang="ko-KR" altLang="en-US" sz="1400" b="1" dirty="0">
                <a:latin typeface="+mn-ea"/>
              </a:rPr>
              <a:t>개인적으로 여행 및 미국 문화를 더 경험할 수 있습니다</a:t>
            </a:r>
            <a:r>
              <a:rPr lang="en-US" altLang="ko-KR" sz="1400" b="1" dirty="0">
                <a:latin typeface="+mn-ea"/>
              </a:rPr>
              <a:t>.</a:t>
            </a:r>
          </a:p>
          <a:p>
            <a:pPr fontAlgn="base">
              <a:spcBef>
                <a:spcPts val="600"/>
              </a:spcBef>
            </a:pPr>
            <a:r>
              <a:rPr lang="en-US" altLang="ko-KR" sz="1400" b="1" dirty="0">
                <a:latin typeface="+mn-ea"/>
              </a:rPr>
              <a:t>   </a:t>
            </a:r>
            <a:r>
              <a:rPr lang="ko-KR" altLang="en-US" sz="1400" b="1" dirty="0">
                <a:latin typeface="+mn-ea"/>
              </a:rPr>
              <a:t>단</a:t>
            </a:r>
            <a:r>
              <a:rPr lang="en-US" altLang="ko-KR" sz="1400" b="1" dirty="0">
                <a:latin typeface="+mn-ea"/>
              </a:rPr>
              <a:t>, </a:t>
            </a:r>
            <a:r>
              <a:rPr lang="ko-KR" altLang="en-US" sz="1400" b="1" dirty="0">
                <a:latin typeface="+mn-ea"/>
              </a:rPr>
              <a:t>보험을 연장해야 하기 때문에 사전에 </a:t>
            </a:r>
            <a:r>
              <a:rPr lang="en-US" altLang="ko-KR" sz="1400" b="1" dirty="0">
                <a:latin typeface="+mn-ea"/>
              </a:rPr>
              <a:t>IGE</a:t>
            </a:r>
            <a:r>
              <a:rPr lang="ko-KR" altLang="en-US" sz="1400" b="1" dirty="0">
                <a:latin typeface="+mn-ea"/>
              </a:rPr>
              <a:t>에 문의하셔야 합니다</a:t>
            </a:r>
            <a:r>
              <a:rPr lang="en-US" altLang="ko-KR" sz="1400" b="1" dirty="0">
                <a:latin typeface="+mn-ea"/>
              </a:rPr>
              <a:t>. </a:t>
            </a:r>
          </a:p>
        </p:txBody>
      </p:sp>
      <p:sp>
        <p:nvSpPr>
          <p:cNvPr id="7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0" name="슬라이드 번호 개체 틀 3"/>
          <p:cNvSpPr txBox="1">
            <a:spLocks/>
          </p:cNvSpPr>
          <p:nvPr/>
        </p:nvSpPr>
        <p:spPr>
          <a:xfrm>
            <a:off x="8567352" y="6469812"/>
            <a:ext cx="442504" cy="2476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ko-KR"/>
            </a:defPPr>
            <a:lvl1pPr marL="0" algn="r" defTabSz="914400" rtl="0" eaLnBrk="1" latinLnBrk="1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A0F403DA-CAE9-4273-A020-B287EA660EE4}" type="slidenum">
              <a:rPr lang="ko-KR" altLang="en-US" sz="1000" smtClean="0">
                <a:solidFill>
                  <a:prstClr val="black">
                    <a:tint val="75000"/>
                  </a:prstClr>
                </a:solidFill>
              </a:rPr>
              <a:pPr/>
              <a:t>10</a:t>
            </a:fld>
            <a:endParaRPr lang="ko-KR" altLang="en-US" sz="1000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6408064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556231" y="87015"/>
            <a:ext cx="588797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400" b="1" spc="-100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6. </a:t>
            </a:r>
            <a:r>
              <a:rPr lang="ko-KR" altLang="en-US" sz="2400" b="1" spc="-100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예상 비용</a:t>
            </a:r>
            <a:r>
              <a:rPr lang="en-US" altLang="ko-KR" sz="2400" b="1" spc="-100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/</a:t>
            </a:r>
            <a:r>
              <a:rPr lang="ko-KR" altLang="en-US" sz="2400" b="1" spc="-100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경비</a:t>
            </a:r>
          </a:p>
        </p:txBody>
      </p:sp>
      <p:sp>
        <p:nvSpPr>
          <p:cNvPr id="8" name="직사각형 7"/>
          <p:cNvSpPr/>
          <p:nvPr/>
        </p:nvSpPr>
        <p:spPr>
          <a:xfrm>
            <a:off x="576000" y="530680"/>
            <a:ext cx="8568000" cy="18000"/>
          </a:xfrm>
          <a:prstGeom prst="rect">
            <a:avLst/>
          </a:prstGeom>
          <a:solidFill>
            <a:srgbClr val="004C8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7740351" y="217215"/>
            <a:ext cx="139672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ko-KR" sz="1400" b="1" spc="50" dirty="0">
                <a:solidFill>
                  <a:schemeClr val="accent1">
                    <a:lumMod val="75000"/>
                  </a:schemeClr>
                </a:solidFill>
                <a:latin typeface="+mn-ea"/>
              </a:rPr>
              <a:t>HYU ERICA</a:t>
            </a:r>
            <a:endParaRPr lang="ko-KR" altLang="en-US" sz="1400" b="1" spc="50" dirty="0">
              <a:solidFill>
                <a:schemeClr val="accent1">
                  <a:lumMod val="75000"/>
                </a:schemeClr>
              </a:solidFill>
              <a:latin typeface="+mn-ea"/>
            </a:endParaRPr>
          </a:p>
        </p:txBody>
      </p:sp>
      <p:sp>
        <p:nvSpPr>
          <p:cNvPr id="3" name="직사각형 2"/>
          <p:cNvSpPr/>
          <p:nvPr/>
        </p:nvSpPr>
        <p:spPr>
          <a:xfrm>
            <a:off x="556231" y="794699"/>
            <a:ext cx="8192233" cy="50475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>
              <a:spcBef>
                <a:spcPts val="600"/>
              </a:spcBef>
            </a:pPr>
            <a:r>
              <a:rPr lang="en-US" altLang="ko-KR" dirty="0">
                <a:solidFill>
                  <a:srgbClr val="FF0066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※ </a:t>
            </a:r>
            <a:r>
              <a:rPr lang="ko-KR" altLang="en-US" dirty="0">
                <a:solidFill>
                  <a:srgbClr val="FF0066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유의 사항</a:t>
            </a:r>
          </a:p>
          <a:p>
            <a:pPr fontAlgn="base">
              <a:spcBef>
                <a:spcPts val="600"/>
              </a:spcBef>
            </a:pPr>
            <a:endParaRPr lang="en-US" altLang="ko-KR" sz="1400" b="1" dirty="0">
              <a:latin typeface="+mn-ea"/>
            </a:endParaRPr>
          </a:p>
          <a:p>
            <a:pPr fontAlgn="base">
              <a:spcBef>
                <a:spcPts val="600"/>
              </a:spcBef>
            </a:pPr>
            <a:r>
              <a:rPr lang="en-US" altLang="ko-KR" sz="1400" b="1" dirty="0">
                <a:latin typeface="+mn-ea"/>
              </a:rPr>
              <a:t> - </a:t>
            </a:r>
            <a:r>
              <a:rPr lang="ko-KR" altLang="en-US" sz="1400" b="1" dirty="0">
                <a:solidFill>
                  <a:srgbClr val="FF0000"/>
                </a:solidFill>
                <a:latin typeface="+mn-ea"/>
              </a:rPr>
              <a:t>초기 비용이 많이 들어가는 형태</a:t>
            </a:r>
            <a:r>
              <a:rPr lang="ko-KR" altLang="en-US" sz="1400" b="1" dirty="0">
                <a:latin typeface="+mn-ea"/>
              </a:rPr>
              <a:t>입니다</a:t>
            </a:r>
            <a:r>
              <a:rPr lang="en-US" altLang="ko-KR" sz="1400" b="1" dirty="0">
                <a:latin typeface="+mn-ea"/>
              </a:rPr>
              <a:t>. </a:t>
            </a:r>
            <a:r>
              <a:rPr lang="ko-KR" altLang="en-US" sz="1400" b="1" dirty="0">
                <a:latin typeface="+mn-ea"/>
              </a:rPr>
              <a:t>항공료</a:t>
            </a:r>
            <a:r>
              <a:rPr lang="en-US" altLang="ko-KR" sz="1400" b="1" dirty="0">
                <a:latin typeface="+mn-ea"/>
              </a:rPr>
              <a:t>, </a:t>
            </a:r>
            <a:r>
              <a:rPr lang="ko-KR" altLang="en-US" sz="1400" b="1" dirty="0">
                <a:latin typeface="+mn-ea"/>
              </a:rPr>
              <a:t>스폰서 비용</a:t>
            </a:r>
            <a:r>
              <a:rPr lang="en-US" altLang="ko-KR" sz="1400" b="1" dirty="0">
                <a:latin typeface="+mn-ea"/>
              </a:rPr>
              <a:t>, </a:t>
            </a:r>
            <a:r>
              <a:rPr lang="ko-KR" altLang="en-US" sz="1400" b="1" dirty="0">
                <a:latin typeface="+mn-ea"/>
              </a:rPr>
              <a:t>비자발급 비용</a:t>
            </a:r>
            <a:r>
              <a:rPr lang="en-US" altLang="ko-KR" sz="1400" b="1" dirty="0">
                <a:latin typeface="+mn-ea"/>
              </a:rPr>
              <a:t>, </a:t>
            </a:r>
            <a:r>
              <a:rPr lang="ko-KR" altLang="en-US" sz="1400" b="1" dirty="0">
                <a:latin typeface="+mn-ea"/>
              </a:rPr>
              <a:t>숙박료 보증금</a:t>
            </a:r>
            <a:endParaRPr lang="en-US" altLang="ko-KR" sz="1400" b="1" dirty="0">
              <a:latin typeface="+mn-ea"/>
            </a:endParaRPr>
          </a:p>
          <a:p>
            <a:pPr fontAlgn="base">
              <a:spcBef>
                <a:spcPts val="600"/>
              </a:spcBef>
            </a:pPr>
            <a:r>
              <a:rPr lang="en-US" altLang="ko-KR" sz="1400" b="1" dirty="0">
                <a:latin typeface="+mn-ea"/>
              </a:rPr>
              <a:t>   (Deposit) </a:t>
            </a:r>
            <a:r>
              <a:rPr lang="ko-KR" altLang="en-US" sz="1400" b="1" dirty="0">
                <a:latin typeface="+mn-ea"/>
              </a:rPr>
              <a:t>등이 초반에 발생됩니다</a:t>
            </a:r>
            <a:r>
              <a:rPr lang="en-US" altLang="ko-KR" sz="1400" b="1" dirty="0">
                <a:latin typeface="+mn-ea"/>
              </a:rPr>
              <a:t>. </a:t>
            </a:r>
            <a:r>
              <a:rPr lang="ko-KR" altLang="en-US" sz="1400" b="1" dirty="0">
                <a:latin typeface="+mn-ea"/>
              </a:rPr>
              <a:t>그리고 출국 후 해당 국가에서 급여가</a:t>
            </a:r>
            <a:r>
              <a:rPr lang="en-US" altLang="ko-KR" sz="1400" b="1" dirty="0">
                <a:latin typeface="+mn-ea"/>
              </a:rPr>
              <a:t> </a:t>
            </a:r>
            <a:r>
              <a:rPr lang="ko-KR" altLang="en-US" sz="1400" b="1" dirty="0">
                <a:latin typeface="+mn-ea"/>
              </a:rPr>
              <a:t>나오기 전까지</a:t>
            </a:r>
            <a:endParaRPr lang="en-US" altLang="ko-KR" sz="1400" b="1" dirty="0">
              <a:latin typeface="+mn-ea"/>
            </a:endParaRPr>
          </a:p>
          <a:p>
            <a:pPr fontAlgn="base">
              <a:spcBef>
                <a:spcPts val="600"/>
              </a:spcBef>
            </a:pPr>
            <a:r>
              <a:rPr lang="en-US" altLang="ko-KR" sz="1400" b="1" dirty="0">
                <a:latin typeface="+mn-ea"/>
              </a:rPr>
              <a:t> </a:t>
            </a:r>
            <a:r>
              <a:rPr lang="ko-KR" altLang="en-US" sz="1400" b="1" dirty="0">
                <a:latin typeface="+mn-ea"/>
              </a:rPr>
              <a:t>  약 </a:t>
            </a:r>
            <a:r>
              <a:rPr lang="en-US" altLang="ko-KR" sz="1400" b="1" dirty="0">
                <a:latin typeface="+mn-ea"/>
              </a:rPr>
              <a:t>1</a:t>
            </a:r>
            <a:r>
              <a:rPr lang="ko-KR" altLang="en-US" sz="1400" b="1" dirty="0">
                <a:latin typeface="+mn-ea"/>
              </a:rPr>
              <a:t>개월의 생활비</a:t>
            </a:r>
            <a:r>
              <a:rPr lang="en-US" altLang="ko-KR" sz="1400" b="1" dirty="0">
                <a:latin typeface="+mn-ea"/>
              </a:rPr>
              <a:t>(</a:t>
            </a:r>
            <a:r>
              <a:rPr lang="ko-KR" altLang="en-US" sz="1400" b="1" dirty="0">
                <a:latin typeface="+mn-ea"/>
              </a:rPr>
              <a:t>약 </a:t>
            </a:r>
            <a:r>
              <a:rPr lang="en-US" altLang="ko-KR" sz="1400" b="1" dirty="0">
                <a:latin typeface="+mn-ea"/>
              </a:rPr>
              <a:t>$2000 </a:t>
            </a:r>
            <a:r>
              <a:rPr lang="ko-KR" altLang="en-US" sz="1400" b="1" dirty="0">
                <a:latin typeface="+mn-ea"/>
              </a:rPr>
              <a:t>내외</a:t>
            </a:r>
            <a:r>
              <a:rPr lang="en-US" altLang="ko-KR" sz="1400" b="1" dirty="0">
                <a:latin typeface="+mn-ea"/>
              </a:rPr>
              <a:t>)</a:t>
            </a:r>
            <a:r>
              <a:rPr lang="ko-KR" altLang="en-US" sz="1400" b="1" dirty="0">
                <a:latin typeface="+mn-ea"/>
              </a:rPr>
              <a:t>가 필요할 수 있습니다</a:t>
            </a:r>
            <a:r>
              <a:rPr lang="en-US" altLang="ko-KR" sz="1400" b="1" dirty="0">
                <a:latin typeface="+mn-ea"/>
              </a:rPr>
              <a:t>.</a:t>
            </a:r>
          </a:p>
          <a:p>
            <a:pPr fontAlgn="base">
              <a:spcBef>
                <a:spcPts val="600"/>
              </a:spcBef>
            </a:pPr>
            <a:r>
              <a:rPr lang="en-US" altLang="ko-KR" sz="1400" b="1" dirty="0">
                <a:latin typeface="+mn-ea"/>
              </a:rPr>
              <a:t>   * </a:t>
            </a:r>
            <a:r>
              <a:rPr lang="ko-KR" altLang="en-US" sz="1400" b="1" dirty="0">
                <a:latin typeface="+mn-ea"/>
              </a:rPr>
              <a:t>이후에는 급여</a:t>
            </a:r>
            <a:r>
              <a:rPr lang="en-US" altLang="ko-KR" sz="1400" b="1" dirty="0">
                <a:latin typeface="+mn-ea"/>
              </a:rPr>
              <a:t>, </a:t>
            </a:r>
            <a:r>
              <a:rPr lang="ko-KR" altLang="en-US" sz="1400" b="1" dirty="0">
                <a:latin typeface="+mn-ea"/>
              </a:rPr>
              <a:t>해외취업 정착금</a:t>
            </a:r>
            <a:r>
              <a:rPr lang="en-US" altLang="ko-KR" sz="1400" b="1" dirty="0">
                <a:latin typeface="+mn-ea"/>
              </a:rPr>
              <a:t>(</a:t>
            </a:r>
            <a:r>
              <a:rPr lang="ko-KR" altLang="en-US" sz="1400" b="1" dirty="0" err="1">
                <a:latin typeface="+mn-ea"/>
              </a:rPr>
              <a:t>선정자에</a:t>
            </a:r>
            <a:r>
              <a:rPr lang="ko-KR" altLang="en-US" sz="1400" b="1" dirty="0">
                <a:latin typeface="+mn-ea"/>
              </a:rPr>
              <a:t> 한함</a:t>
            </a:r>
            <a:r>
              <a:rPr lang="en-US" altLang="ko-KR" sz="1400" b="1" dirty="0">
                <a:latin typeface="+mn-ea"/>
              </a:rPr>
              <a:t>) </a:t>
            </a:r>
            <a:r>
              <a:rPr lang="ko-KR" altLang="en-US" sz="1400" b="1" dirty="0">
                <a:latin typeface="+mn-ea"/>
              </a:rPr>
              <a:t>등을 지원 받으실 수 있습니다</a:t>
            </a:r>
            <a:r>
              <a:rPr lang="en-US" altLang="ko-KR" sz="1400" b="1" dirty="0">
                <a:latin typeface="+mn-ea"/>
              </a:rPr>
              <a:t>.</a:t>
            </a:r>
          </a:p>
          <a:p>
            <a:pPr fontAlgn="base">
              <a:spcBef>
                <a:spcPts val="600"/>
              </a:spcBef>
            </a:pPr>
            <a:endParaRPr lang="en-US" altLang="ko-KR" sz="1400" b="1" dirty="0">
              <a:latin typeface="+mn-ea"/>
            </a:endParaRPr>
          </a:p>
          <a:p>
            <a:pPr fontAlgn="base">
              <a:spcBef>
                <a:spcPts val="600"/>
              </a:spcBef>
            </a:pPr>
            <a:r>
              <a:rPr lang="en-US" altLang="ko-KR" sz="1400" b="1" dirty="0">
                <a:latin typeface="+mn-ea"/>
              </a:rPr>
              <a:t> - </a:t>
            </a:r>
            <a:r>
              <a:rPr lang="ko-KR" altLang="en-US" sz="1400" b="1" dirty="0">
                <a:latin typeface="+mn-ea"/>
              </a:rPr>
              <a:t>프로그램 참여 시 비자수속 </a:t>
            </a:r>
            <a:r>
              <a:rPr lang="ko-KR" altLang="en-US" sz="1400" b="1" dirty="0" err="1">
                <a:solidFill>
                  <a:srgbClr val="FF0000"/>
                </a:solidFill>
                <a:latin typeface="+mn-ea"/>
              </a:rPr>
              <a:t>신청비</a:t>
            </a:r>
            <a:r>
              <a:rPr lang="ko-KR" altLang="en-US" sz="1400" b="1" dirty="0">
                <a:solidFill>
                  <a:srgbClr val="FF0000"/>
                </a:solidFill>
                <a:latin typeface="+mn-ea"/>
              </a:rPr>
              <a:t> 없음</a:t>
            </a:r>
            <a:endParaRPr lang="en-US" altLang="ko-KR" sz="1400" b="1" dirty="0">
              <a:solidFill>
                <a:srgbClr val="FF0000"/>
              </a:solidFill>
              <a:latin typeface="+mn-ea"/>
            </a:endParaRPr>
          </a:p>
          <a:p>
            <a:pPr fontAlgn="base">
              <a:spcBef>
                <a:spcPts val="600"/>
              </a:spcBef>
            </a:pPr>
            <a:r>
              <a:rPr lang="en-US" altLang="ko-KR" sz="1400" b="1" dirty="0">
                <a:latin typeface="+mn-ea"/>
              </a:rPr>
              <a:t>   * </a:t>
            </a:r>
            <a:r>
              <a:rPr lang="ko-KR" altLang="en-US" sz="1400" b="1" dirty="0">
                <a:latin typeface="+mn-ea"/>
              </a:rPr>
              <a:t>기업으로부터 최종 선발되면 비자수속 스폰서 비용</a:t>
            </a:r>
            <a:r>
              <a:rPr lang="en-US" altLang="ko-KR" sz="1400" b="1" dirty="0">
                <a:solidFill>
                  <a:srgbClr val="FF0000"/>
                </a:solidFill>
                <a:latin typeface="+mn-ea"/>
              </a:rPr>
              <a:t>($4,200)</a:t>
            </a:r>
            <a:r>
              <a:rPr lang="ko-KR" altLang="en-US" sz="1400" b="1" dirty="0">
                <a:latin typeface="+mn-ea"/>
              </a:rPr>
              <a:t>을 지불하게 됩니다</a:t>
            </a:r>
            <a:r>
              <a:rPr lang="en-US" altLang="ko-KR" sz="1400" b="1" dirty="0">
                <a:latin typeface="+mn-ea"/>
              </a:rPr>
              <a:t>.</a:t>
            </a:r>
          </a:p>
          <a:p>
            <a:pPr fontAlgn="base">
              <a:spcBef>
                <a:spcPts val="600"/>
              </a:spcBef>
            </a:pPr>
            <a:endParaRPr lang="ko-KR" altLang="en-US" sz="1400" b="1" dirty="0">
              <a:latin typeface="+mn-ea"/>
            </a:endParaRPr>
          </a:p>
          <a:p>
            <a:pPr fontAlgn="base">
              <a:spcBef>
                <a:spcPts val="600"/>
              </a:spcBef>
            </a:pPr>
            <a:r>
              <a:rPr lang="en-US" altLang="ko-KR" sz="1400" b="1" dirty="0">
                <a:latin typeface="+mn-ea"/>
              </a:rPr>
              <a:t> - </a:t>
            </a:r>
            <a:r>
              <a:rPr lang="ko-KR" altLang="en-US" sz="1400" b="1" dirty="0">
                <a:latin typeface="+mn-ea"/>
              </a:rPr>
              <a:t>본 프로그램은 </a:t>
            </a:r>
            <a:r>
              <a:rPr lang="en-US" altLang="ko-KR" sz="1400" b="1" dirty="0">
                <a:latin typeface="+mn-ea"/>
              </a:rPr>
              <a:t>1</a:t>
            </a:r>
            <a:r>
              <a:rPr lang="ko-KR" altLang="en-US" sz="1400" b="1" dirty="0">
                <a:latin typeface="+mn-ea"/>
              </a:rPr>
              <a:t>년 과정입니다</a:t>
            </a:r>
            <a:r>
              <a:rPr lang="en-US" altLang="ko-KR" sz="1400" b="1" dirty="0">
                <a:latin typeface="+mn-ea"/>
              </a:rPr>
              <a:t>. </a:t>
            </a:r>
            <a:r>
              <a:rPr lang="ko-KR" altLang="en-US" sz="1400" b="1" dirty="0">
                <a:latin typeface="+mn-ea"/>
              </a:rPr>
              <a:t>해외에 거주해야 하며 해외 기업에서 생활하게 됩니다</a:t>
            </a:r>
            <a:r>
              <a:rPr lang="en-US" altLang="ko-KR" sz="1400" b="1" dirty="0">
                <a:latin typeface="+mn-ea"/>
              </a:rPr>
              <a:t>.</a:t>
            </a:r>
          </a:p>
          <a:p>
            <a:pPr fontAlgn="base">
              <a:spcBef>
                <a:spcPts val="600"/>
              </a:spcBef>
            </a:pPr>
            <a:r>
              <a:rPr lang="en-US" altLang="ko-KR" sz="1400" b="1" dirty="0">
                <a:latin typeface="+mn-ea"/>
              </a:rPr>
              <a:t>   </a:t>
            </a:r>
            <a:r>
              <a:rPr lang="ko-KR" altLang="en-US" sz="1400" b="1" dirty="0">
                <a:latin typeface="+mn-ea"/>
              </a:rPr>
              <a:t>해외 프로그램에 참여한 학생들은 추후 취업 준비할 때 매우 좋은 경쟁력이 됩니다</a:t>
            </a:r>
            <a:r>
              <a:rPr lang="en-US" altLang="ko-KR" sz="1400" b="1" dirty="0">
                <a:latin typeface="+mn-ea"/>
              </a:rPr>
              <a:t>. </a:t>
            </a:r>
          </a:p>
          <a:p>
            <a:pPr fontAlgn="base">
              <a:spcBef>
                <a:spcPts val="600"/>
              </a:spcBef>
            </a:pPr>
            <a:r>
              <a:rPr lang="en-US" altLang="ko-KR" sz="1400" b="1" dirty="0">
                <a:latin typeface="+mn-ea"/>
              </a:rPr>
              <a:t>   </a:t>
            </a:r>
            <a:r>
              <a:rPr lang="ko-KR" altLang="en-US" sz="1400" b="1" dirty="0">
                <a:latin typeface="+mn-ea"/>
              </a:rPr>
              <a:t>장기간이고 해외 프로그램인만큼 부모님과 충분히 상의하신 후 참여를 부탁드립니다</a:t>
            </a:r>
            <a:r>
              <a:rPr lang="en-US" altLang="ko-KR" sz="1400" b="1" dirty="0">
                <a:latin typeface="+mn-ea"/>
              </a:rPr>
              <a:t>.</a:t>
            </a:r>
          </a:p>
          <a:p>
            <a:pPr fontAlgn="base">
              <a:spcBef>
                <a:spcPts val="600"/>
              </a:spcBef>
            </a:pPr>
            <a:endParaRPr lang="en-US" altLang="ko-KR" sz="1400" b="1" dirty="0">
              <a:latin typeface="+mn-ea"/>
            </a:endParaRPr>
          </a:p>
          <a:p>
            <a:pPr fontAlgn="base">
              <a:spcBef>
                <a:spcPts val="600"/>
              </a:spcBef>
            </a:pPr>
            <a:r>
              <a:rPr lang="en-US" altLang="ko-KR" sz="1400" b="1" dirty="0">
                <a:latin typeface="+mn-ea"/>
              </a:rPr>
              <a:t> - </a:t>
            </a:r>
            <a:r>
              <a:rPr lang="ko-KR" altLang="en-US" sz="1400" b="1" dirty="0">
                <a:latin typeface="+mn-ea"/>
              </a:rPr>
              <a:t>해외현장실습 자체가 도전입니다</a:t>
            </a:r>
            <a:r>
              <a:rPr lang="en-US" altLang="ko-KR" sz="1400" b="1" dirty="0">
                <a:latin typeface="+mn-ea"/>
              </a:rPr>
              <a:t>. </a:t>
            </a:r>
            <a:r>
              <a:rPr lang="ko-KR" altLang="en-US" sz="1400" b="1" dirty="0">
                <a:latin typeface="+mn-ea"/>
              </a:rPr>
              <a:t>모든 것이 새로운 것이지요</a:t>
            </a:r>
            <a:r>
              <a:rPr lang="en-US" altLang="ko-KR" sz="1400" b="1" dirty="0">
                <a:latin typeface="+mn-ea"/>
              </a:rPr>
              <a:t>. </a:t>
            </a:r>
            <a:r>
              <a:rPr lang="ko-KR" altLang="en-US" sz="1400" b="1" dirty="0">
                <a:latin typeface="+mn-ea"/>
              </a:rPr>
              <a:t>새로운 환경</a:t>
            </a:r>
            <a:r>
              <a:rPr lang="en-US" altLang="ko-KR" sz="1400" b="1" dirty="0">
                <a:latin typeface="+mn-ea"/>
              </a:rPr>
              <a:t>, </a:t>
            </a:r>
            <a:r>
              <a:rPr lang="ko-KR" altLang="en-US" sz="1400" b="1" dirty="0">
                <a:latin typeface="+mn-ea"/>
              </a:rPr>
              <a:t>문화</a:t>
            </a:r>
            <a:r>
              <a:rPr lang="en-US" altLang="ko-KR" sz="1400" b="1" dirty="0">
                <a:latin typeface="+mn-ea"/>
              </a:rPr>
              <a:t>, </a:t>
            </a:r>
            <a:r>
              <a:rPr lang="ko-KR" altLang="en-US" sz="1400" b="1" dirty="0">
                <a:latin typeface="+mn-ea"/>
              </a:rPr>
              <a:t>기업환경</a:t>
            </a:r>
            <a:r>
              <a:rPr lang="en-US" altLang="ko-KR" sz="1400" b="1" dirty="0">
                <a:latin typeface="+mn-ea"/>
              </a:rPr>
              <a:t>,</a:t>
            </a:r>
          </a:p>
          <a:p>
            <a:pPr fontAlgn="base">
              <a:spcBef>
                <a:spcPts val="600"/>
              </a:spcBef>
            </a:pPr>
            <a:r>
              <a:rPr lang="en-US" altLang="ko-KR" sz="1400" b="1" dirty="0">
                <a:latin typeface="+mn-ea"/>
              </a:rPr>
              <a:t>   </a:t>
            </a:r>
            <a:r>
              <a:rPr lang="ko-KR" altLang="en-US" sz="1400" b="1" dirty="0">
                <a:latin typeface="+mn-ea"/>
              </a:rPr>
              <a:t>새로운 사람들과의 네트워크를 만들어가는 도전입니다</a:t>
            </a:r>
            <a:r>
              <a:rPr lang="en-US" altLang="ko-KR" sz="1400" b="1" dirty="0">
                <a:latin typeface="+mn-ea"/>
              </a:rPr>
              <a:t>. </a:t>
            </a:r>
            <a:r>
              <a:rPr lang="ko-KR" altLang="en-US" sz="1400" b="1" dirty="0">
                <a:latin typeface="+mn-ea"/>
              </a:rPr>
              <a:t>열정과 적응 </a:t>
            </a:r>
            <a:r>
              <a:rPr lang="ko-KR" altLang="en-US" sz="1400" b="1" dirty="0" err="1">
                <a:latin typeface="+mn-ea"/>
              </a:rPr>
              <a:t>능럭</a:t>
            </a:r>
            <a:r>
              <a:rPr lang="en-US" altLang="ko-KR" sz="1400" b="1" dirty="0">
                <a:latin typeface="+mn-ea"/>
              </a:rPr>
              <a:t>, </a:t>
            </a:r>
            <a:r>
              <a:rPr lang="ko-KR" altLang="en-US" sz="1400" b="1" dirty="0">
                <a:latin typeface="+mn-ea"/>
              </a:rPr>
              <a:t>탐구 정신이</a:t>
            </a:r>
            <a:r>
              <a:rPr lang="en-US" altLang="ko-KR" sz="1400" b="1" dirty="0">
                <a:latin typeface="+mn-ea"/>
              </a:rPr>
              <a:t> </a:t>
            </a:r>
          </a:p>
          <a:p>
            <a:pPr fontAlgn="base">
              <a:spcBef>
                <a:spcPts val="600"/>
              </a:spcBef>
            </a:pPr>
            <a:r>
              <a:rPr lang="en-US" altLang="ko-KR" sz="1400" b="1" dirty="0">
                <a:latin typeface="+mn-ea"/>
              </a:rPr>
              <a:t>   </a:t>
            </a:r>
            <a:r>
              <a:rPr lang="ko-KR" altLang="en-US" sz="1400" b="1" dirty="0">
                <a:latin typeface="+mn-ea"/>
              </a:rPr>
              <a:t>필요할 수 있습니다</a:t>
            </a:r>
            <a:r>
              <a:rPr lang="en-US" altLang="ko-KR" sz="1400" b="1" dirty="0">
                <a:latin typeface="+mn-ea"/>
              </a:rPr>
              <a:t>. </a:t>
            </a:r>
            <a:r>
              <a:rPr lang="ko-KR" altLang="en-US" sz="1400" b="1" dirty="0">
                <a:latin typeface="+mn-ea"/>
              </a:rPr>
              <a:t>단순 어학연수 과정과는 다릅니다</a:t>
            </a:r>
            <a:r>
              <a:rPr lang="en-US" altLang="ko-KR" sz="1400" b="1" dirty="0">
                <a:latin typeface="+mn-ea"/>
              </a:rPr>
              <a:t>.</a:t>
            </a:r>
          </a:p>
        </p:txBody>
      </p:sp>
      <p:sp>
        <p:nvSpPr>
          <p:cNvPr id="7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0" name="슬라이드 번호 개체 틀 3"/>
          <p:cNvSpPr txBox="1">
            <a:spLocks/>
          </p:cNvSpPr>
          <p:nvPr/>
        </p:nvSpPr>
        <p:spPr>
          <a:xfrm>
            <a:off x="8567352" y="6469812"/>
            <a:ext cx="442504" cy="2476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ko-KR"/>
            </a:defPPr>
            <a:lvl1pPr marL="0" algn="r" defTabSz="914400" rtl="0" eaLnBrk="1" latinLnBrk="1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A0F403DA-CAE9-4273-A020-B287EA660EE4}" type="slidenum">
              <a:rPr lang="ko-KR" altLang="en-US" sz="1000" smtClean="0">
                <a:solidFill>
                  <a:prstClr val="black">
                    <a:tint val="75000"/>
                  </a:prstClr>
                </a:solidFill>
              </a:rPr>
              <a:pPr/>
              <a:t>11</a:t>
            </a:fld>
            <a:endParaRPr lang="ko-KR" altLang="en-US" sz="1000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2073018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/>
          <p:cNvSpPr/>
          <p:nvPr/>
        </p:nvSpPr>
        <p:spPr>
          <a:xfrm>
            <a:off x="576000" y="530680"/>
            <a:ext cx="8568000" cy="18000"/>
          </a:xfrm>
          <a:prstGeom prst="rect">
            <a:avLst/>
          </a:prstGeom>
          <a:solidFill>
            <a:srgbClr val="004C8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7740351" y="217215"/>
            <a:ext cx="139672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ko-KR" sz="1400" b="1" spc="50" dirty="0">
                <a:solidFill>
                  <a:schemeClr val="accent1">
                    <a:lumMod val="75000"/>
                  </a:schemeClr>
                </a:solidFill>
                <a:latin typeface="+mn-ea"/>
              </a:rPr>
              <a:t>HYU ERICA</a:t>
            </a:r>
            <a:endParaRPr lang="ko-KR" altLang="en-US" sz="1400" b="1" spc="50" dirty="0">
              <a:solidFill>
                <a:schemeClr val="accent1">
                  <a:lumMod val="75000"/>
                </a:schemeClr>
              </a:solidFill>
              <a:latin typeface="+mn-ea"/>
            </a:endParaRPr>
          </a:p>
        </p:txBody>
      </p:sp>
      <p:sp>
        <p:nvSpPr>
          <p:cNvPr id="7" name="슬라이드 번호 개체 틀 3"/>
          <p:cNvSpPr txBox="1">
            <a:spLocks/>
          </p:cNvSpPr>
          <p:nvPr/>
        </p:nvSpPr>
        <p:spPr>
          <a:xfrm>
            <a:off x="8567352" y="6469812"/>
            <a:ext cx="442504" cy="2476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ko-KR"/>
            </a:defPPr>
            <a:lvl1pPr marL="0" algn="r" defTabSz="914400" rtl="0" eaLnBrk="1" latinLnBrk="1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A0F403DA-CAE9-4273-A020-B287EA660EE4}" type="slidenum">
              <a:rPr lang="ko-KR" altLang="en-US" sz="1000" smtClean="0">
                <a:solidFill>
                  <a:prstClr val="black">
                    <a:tint val="75000"/>
                  </a:prstClr>
                </a:solidFill>
              </a:rPr>
              <a:pPr/>
              <a:t>12</a:t>
            </a:fld>
            <a:endParaRPr lang="ko-KR" altLang="en-US" sz="1000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2" name="직사각형 1"/>
          <p:cNvSpPr/>
          <p:nvPr/>
        </p:nvSpPr>
        <p:spPr>
          <a:xfrm>
            <a:off x="576000" y="764704"/>
            <a:ext cx="8028448" cy="43442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>
              <a:lnSpc>
                <a:spcPct val="150000"/>
              </a:lnSpc>
            </a:pPr>
            <a:r>
              <a:rPr lang="en-US" altLang="ko-KR" dirty="0">
                <a:solidFill>
                  <a:srgbClr val="FF0066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※ </a:t>
            </a:r>
            <a:r>
              <a:rPr lang="ko-KR" altLang="en-US" dirty="0">
                <a:solidFill>
                  <a:srgbClr val="FF0066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지원비에 대한 설명</a:t>
            </a:r>
          </a:p>
          <a:p>
            <a:pPr lvl="0" fontAlgn="base">
              <a:lnSpc>
                <a:spcPct val="150000"/>
              </a:lnSpc>
            </a:pPr>
            <a:endParaRPr lang="en-US" altLang="ko-KR" sz="1400" b="1" dirty="0">
              <a:latin typeface="+mn-ea"/>
            </a:endParaRPr>
          </a:p>
          <a:p>
            <a:pPr lvl="0" fontAlgn="base">
              <a:lnSpc>
                <a:spcPct val="150000"/>
              </a:lnSpc>
            </a:pPr>
            <a:r>
              <a:rPr lang="ko-KR" altLang="en-US" sz="1400" b="1" dirty="0">
                <a:latin typeface="+mn-ea"/>
              </a:rPr>
              <a:t> </a:t>
            </a:r>
            <a:r>
              <a:rPr lang="en-US" altLang="ko-KR" sz="1400" b="1" dirty="0">
                <a:latin typeface="+mn-ea"/>
              </a:rPr>
              <a:t>- </a:t>
            </a:r>
            <a:r>
              <a:rPr lang="ko-KR" altLang="en-US" sz="14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기업 지원비</a:t>
            </a:r>
            <a:r>
              <a:rPr lang="en-US" altLang="ko-KR" sz="1400" b="1" dirty="0">
                <a:latin typeface="+mn-ea"/>
              </a:rPr>
              <a:t>(</a:t>
            </a:r>
            <a:r>
              <a:rPr lang="ko-KR" altLang="en-US" sz="1400" b="1" dirty="0">
                <a:latin typeface="+mn-ea"/>
              </a:rPr>
              <a:t>월급</a:t>
            </a:r>
            <a:r>
              <a:rPr lang="en-US" altLang="ko-KR" sz="1400" b="1" dirty="0">
                <a:latin typeface="+mn-ea"/>
              </a:rPr>
              <a:t>)</a:t>
            </a:r>
            <a:r>
              <a:rPr lang="ko-KR" altLang="en-US" sz="1400" b="1" dirty="0">
                <a:latin typeface="+mn-ea"/>
              </a:rPr>
              <a:t>은 미국 내 주 별로 최저 시급이 상이 합니다</a:t>
            </a:r>
            <a:r>
              <a:rPr lang="en-US" altLang="ko-KR" sz="1400" b="1" dirty="0">
                <a:latin typeface="+mn-ea"/>
              </a:rPr>
              <a:t>.</a:t>
            </a:r>
          </a:p>
          <a:p>
            <a:pPr lvl="0" fontAlgn="base">
              <a:lnSpc>
                <a:spcPct val="150000"/>
              </a:lnSpc>
            </a:pPr>
            <a:r>
              <a:rPr lang="en-US" altLang="ko-KR" sz="1400" b="1" dirty="0">
                <a:latin typeface="+mn-ea"/>
              </a:rPr>
              <a:t>   </a:t>
            </a:r>
            <a:r>
              <a:rPr lang="ko-KR" altLang="en-US" sz="1400" b="1" dirty="0">
                <a:latin typeface="+mn-ea"/>
              </a:rPr>
              <a:t>현장실습으로 참여하는 기업은 </a:t>
            </a:r>
            <a:r>
              <a:rPr lang="ko-KR" altLang="en-US" sz="1400" b="1" dirty="0">
                <a:solidFill>
                  <a:srgbClr val="0000FF"/>
                </a:solidFill>
                <a:latin typeface="+mn-ea"/>
              </a:rPr>
              <a:t>최저 시급 </a:t>
            </a:r>
            <a:r>
              <a:rPr lang="en-US" altLang="ko-KR" sz="1400" b="1" dirty="0">
                <a:solidFill>
                  <a:srgbClr val="FF0000"/>
                </a:solidFill>
                <a:latin typeface="+mn-ea"/>
              </a:rPr>
              <a:t>$15</a:t>
            </a:r>
            <a:r>
              <a:rPr lang="ko-KR" altLang="en-US" sz="1400" b="1" dirty="0">
                <a:solidFill>
                  <a:srgbClr val="FF0000"/>
                </a:solidFill>
                <a:latin typeface="+mn-ea"/>
              </a:rPr>
              <a:t>에서 </a:t>
            </a:r>
            <a:r>
              <a:rPr lang="en-US" altLang="ko-KR" sz="1400" b="1" dirty="0">
                <a:solidFill>
                  <a:srgbClr val="FF0000"/>
                </a:solidFill>
                <a:latin typeface="+mn-ea"/>
              </a:rPr>
              <a:t>$25 </a:t>
            </a:r>
            <a:r>
              <a:rPr lang="ko-KR" altLang="en-US" sz="1400" b="1" dirty="0">
                <a:solidFill>
                  <a:srgbClr val="FF0000"/>
                </a:solidFill>
                <a:latin typeface="+mn-ea"/>
              </a:rPr>
              <a:t>사이</a:t>
            </a:r>
            <a:r>
              <a:rPr lang="ko-KR" altLang="en-US" sz="1400" b="1" dirty="0">
                <a:solidFill>
                  <a:srgbClr val="0000FF"/>
                </a:solidFill>
                <a:latin typeface="+mn-ea"/>
              </a:rPr>
              <a:t>로 지원</a:t>
            </a:r>
            <a:r>
              <a:rPr lang="ko-KR" altLang="en-US" sz="1400" b="1" dirty="0">
                <a:latin typeface="+mn-ea"/>
              </a:rPr>
              <a:t>받게 됩니다</a:t>
            </a:r>
            <a:r>
              <a:rPr lang="en-US" altLang="ko-KR" sz="1400" b="1" dirty="0">
                <a:latin typeface="+mn-ea"/>
              </a:rPr>
              <a:t>.</a:t>
            </a:r>
          </a:p>
          <a:p>
            <a:pPr lvl="0" fontAlgn="base">
              <a:lnSpc>
                <a:spcPct val="150000"/>
              </a:lnSpc>
            </a:pPr>
            <a:endParaRPr lang="ko-KR" altLang="en-US" sz="1400" b="1" dirty="0">
              <a:latin typeface="+mn-ea"/>
            </a:endParaRPr>
          </a:p>
          <a:p>
            <a:pPr lvl="0" fontAlgn="base">
              <a:lnSpc>
                <a:spcPct val="150000"/>
              </a:lnSpc>
            </a:pPr>
            <a:r>
              <a:rPr lang="en-US" altLang="ko-KR" sz="1400" b="1" dirty="0">
                <a:latin typeface="+mn-ea"/>
              </a:rPr>
              <a:t> - </a:t>
            </a:r>
            <a:r>
              <a:rPr lang="ko-KR" altLang="en-US" sz="14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대학 국고지원금은</a:t>
            </a:r>
            <a:r>
              <a:rPr lang="ko-KR" altLang="en-US" sz="1400" b="1" dirty="0">
                <a:latin typeface="+mn-ea"/>
                <a:ea typeface="HY헤드라인M" panose="02030600000101010101" pitchFamily="18" charset="-127"/>
              </a:rPr>
              <a:t> </a:t>
            </a:r>
            <a:r>
              <a:rPr lang="ko-KR" altLang="en-US" sz="1400" b="1" dirty="0">
                <a:solidFill>
                  <a:srgbClr val="FF0000"/>
                </a:solidFill>
                <a:latin typeface="+mn-ea"/>
                <a:ea typeface="HY헤드라인M" panose="02030600000101010101" pitchFamily="18" charset="-127"/>
              </a:rPr>
              <a:t>지급되지 않습니다</a:t>
            </a:r>
            <a:r>
              <a:rPr lang="en-US" altLang="ko-KR" sz="1400" b="1" dirty="0">
                <a:solidFill>
                  <a:srgbClr val="FF0000"/>
                </a:solidFill>
                <a:latin typeface="+mn-ea"/>
                <a:ea typeface="HY헤드라인M" panose="02030600000101010101" pitchFamily="18" charset="-127"/>
              </a:rPr>
              <a:t>. </a:t>
            </a:r>
          </a:p>
          <a:p>
            <a:pPr lvl="0" fontAlgn="base">
              <a:lnSpc>
                <a:spcPct val="150000"/>
              </a:lnSpc>
            </a:pPr>
            <a:endParaRPr lang="en-US" altLang="ko-KR" sz="1400" b="1" dirty="0">
              <a:latin typeface="+mn-ea"/>
            </a:endParaRPr>
          </a:p>
          <a:p>
            <a:pPr lvl="0" fontAlgn="base">
              <a:lnSpc>
                <a:spcPct val="150000"/>
              </a:lnSpc>
            </a:pPr>
            <a:r>
              <a:rPr lang="en-US" altLang="ko-KR" sz="1400" b="1" dirty="0">
                <a:latin typeface="+mn-ea"/>
              </a:rPr>
              <a:t> - </a:t>
            </a:r>
            <a:r>
              <a:rPr lang="en-US" altLang="ko-KR" sz="1400" dirty="0">
                <a:solidFill>
                  <a:srgbClr val="FF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2022</a:t>
            </a:r>
            <a:r>
              <a:rPr lang="ko-KR" altLang="en-US" sz="1400" dirty="0">
                <a:solidFill>
                  <a:srgbClr val="FF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년 해외취업정착지원금</a:t>
            </a:r>
            <a:r>
              <a:rPr lang="ko-KR" altLang="en-US" sz="1400" b="1" dirty="0">
                <a:latin typeface="+mn-ea"/>
              </a:rPr>
              <a:t>은 한국산업인력공단에서 지원하는 사업이며</a:t>
            </a:r>
            <a:endParaRPr lang="en-US" altLang="ko-KR" sz="1400" b="1" dirty="0">
              <a:latin typeface="+mn-ea"/>
            </a:endParaRPr>
          </a:p>
          <a:p>
            <a:pPr lvl="0" fontAlgn="base">
              <a:lnSpc>
                <a:spcPct val="150000"/>
              </a:lnSpc>
            </a:pPr>
            <a:r>
              <a:rPr lang="en-US" altLang="ko-KR" sz="1400" b="1" dirty="0">
                <a:latin typeface="+mn-ea"/>
              </a:rPr>
              <a:t>  </a:t>
            </a:r>
            <a:r>
              <a:rPr lang="ko-KR" altLang="en-US" sz="1400" b="1" dirty="0">
                <a:latin typeface="+mn-ea"/>
              </a:rPr>
              <a:t> </a:t>
            </a:r>
            <a:r>
              <a:rPr lang="ko-KR" altLang="en-US" sz="1400" b="1" dirty="0">
                <a:solidFill>
                  <a:srgbClr val="FF0066"/>
                </a:solidFill>
                <a:latin typeface="+mn-ea"/>
              </a:rPr>
              <a:t>합산소득 </a:t>
            </a:r>
            <a:r>
              <a:rPr lang="en-US" altLang="ko-KR" sz="1400" b="1" dirty="0">
                <a:solidFill>
                  <a:srgbClr val="FF0066"/>
                </a:solidFill>
                <a:latin typeface="+mn-ea"/>
              </a:rPr>
              <a:t>6</a:t>
            </a:r>
            <a:r>
              <a:rPr lang="ko-KR" altLang="en-US" sz="1400" b="1" dirty="0">
                <a:solidFill>
                  <a:srgbClr val="FF0066"/>
                </a:solidFill>
                <a:latin typeface="+mn-ea"/>
              </a:rPr>
              <a:t>분위 이하인 학생들은 개별적으로 신청하여 추가 지원</a:t>
            </a:r>
            <a:r>
              <a:rPr lang="ko-KR" altLang="en-US" sz="1400" b="1" dirty="0">
                <a:latin typeface="+mn-ea"/>
              </a:rPr>
              <a:t>을 받을 수 있습니다</a:t>
            </a:r>
            <a:r>
              <a:rPr lang="en-US" altLang="ko-KR" sz="1400" b="1" dirty="0">
                <a:latin typeface="+mn-ea"/>
              </a:rPr>
              <a:t>.</a:t>
            </a:r>
          </a:p>
          <a:p>
            <a:pPr lvl="0" fontAlgn="base">
              <a:lnSpc>
                <a:spcPct val="150000"/>
              </a:lnSpc>
            </a:pPr>
            <a:r>
              <a:rPr lang="en-US" altLang="ko-KR" sz="1400" b="1" dirty="0">
                <a:latin typeface="+mn-ea"/>
              </a:rPr>
              <a:t>   </a:t>
            </a:r>
            <a:r>
              <a:rPr lang="ko-KR" altLang="en-US" sz="1400" b="1" dirty="0">
                <a:latin typeface="+mn-ea"/>
              </a:rPr>
              <a:t>미국으로 나가는 학생에게는 </a:t>
            </a:r>
            <a:r>
              <a:rPr lang="en-US" altLang="ko-KR" sz="1400" b="1" dirty="0">
                <a:latin typeface="+mn-ea"/>
              </a:rPr>
              <a:t>400</a:t>
            </a:r>
            <a:r>
              <a:rPr lang="ko-KR" altLang="en-US" sz="1400" b="1" dirty="0">
                <a:latin typeface="+mn-ea"/>
              </a:rPr>
              <a:t>만원이 지원되며 </a:t>
            </a:r>
            <a:r>
              <a:rPr lang="en-US" altLang="ko-KR" sz="1400" b="1" dirty="0">
                <a:solidFill>
                  <a:srgbClr val="FF0000"/>
                </a:solidFill>
                <a:latin typeface="+mn-ea"/>
              </a:rPr>
              <a:t>2022</a:t>
            </a:r>
            <a:r>
              <a:rPr lang="ko-KR" altLang="en-US" sz="1400" b="1" dirty="0">
                <a:solidFill>
                  <a:srgbClr val="FF0000"/>
                </a:solidFill>
                <a:latin typeface="+mn-ea"/>
              </a:rPr>
              <a:t>년에 선정 대상이</a:t>
            </a:r>
            <a:endParaRPr lang="en-US" altLang="ko-KR" sz="1400" b="1" dirty="0">
              <a:solidFill>
                <a:srgbClr val="FF0000"/>
              </a:solidFill>
              <a:latin typeface="+mn-ea"/>
            </a:endParaRPr>
          </a:p>
          <a:p>
            <a:pPr lvl="0" fontAlgn="base">
              <a:lnSpc>
                <a:spcPct val="150000"/>
              </a:lnSpc>
            </a:pPr>
            <a:r>
              <a:rPr lang="en-US" altLang="ko-KR" sz="1400" b="1" dirty="0">
                <a:solidFill>
                  <a:srgbClr val="FF0000"/>
                </a:solidFill>
                <a:latin typeface="+mn-ea"/>
              </a:rPr>
              <a:t>  </a:t>
            </a:r>
            <a:r>
              <a:rPr lang="ko-KR" altLang="en-US" sz="1400" b="1" dirty="0">
                <a:solidFill>
                  <a:srgbClr val="FF0000"/>
                </a:solidFill>
                <a:latin typeface="+mn-ea"/>
              </a:rPr>
              <a:t> </a:t>
            </a:r>
            <a:r>
              <a:rPr lang="en-US" altLang="ko-KR" sz="1400" b="1" dirty="0">
                <a:solidFill>
                  <a:srgbClr val="FF0000"/>
                </a:solidFill>
                <a:latin typeface="+mn-ea"/>
              </a:rPr>
              <a:t>2,000</a:t>
            </a:r>
            <a:r>
              <a:rPr lang="ko-KR" altLang="en-US" sz="1400" b="1" dirty="0">
                <a:solidFill>
                  <a:srgbClr val="FF0000"/>
                </a:solidFill>
                <a:latin typeface="+mn-ea"/>
              </a:rPr>
              <a:t>명입니다</a:t>
            </a:r>
            <a:r>
              <a:rPr lang="en-US" altLang="ko-KR" sz="1400" b="1" dirty="0">
                <a:solidFill>
                  <a:srgbClr val="FF0000"/>
                </a:solidFill>
                <a:latin typeface="+mn-ea"/>
              </a:rPr>
              <a:t>. </a:t>
            </a:r>
          </a:p>
          <a:p>
            <a:pPr lvl="0" fontAlgn="base">
              <a:lnSpc>
                <a:spcPct val="150000"/>
              </a:lnSpc>
            </a:pPr>
            <a:r>
              <a:rPr lang="en-US" altLang="ko-KR" sz="1400" b="1" dirty="0">
                <a:solidFill>
                  <a:srgbClr val="FF0000"/>
                </a:solidFill>
                <a:latin typeface="+mn-ea"/>
              </a:rPr>
              <a:t>   </a:t>
            </a:r>
            <a:r>
              <a:rPr lang="ko-KR" altLang="en-US" sz="1400" b="1" dirty="0">
                <a:latin typeface="+mn-ea"/>
              </a:rPr>
              <a:t>미국 </a:t>
            </a:r>
            <a:r>
              <a:rPr lang="en-US" altLang="ko-KR" sz="1400" b="1" dirty="0">
                <a:latin typeface="+mn-ea"/>
              </a:rPr>
              <a:t>J1</a:t>
            </a:r>
            <a:r>
              <a:rPr lang="ko-KR" altLang="en-US" sz="1400" b="1" dirty="0">
                <a:latin typeface="+mn-ea"/>
              </a:rPr>
              <a:t>비자는 취업비자로 분류되어 본 사업을 신청할 수 있는 자격이 부여됩니다</a:t>
            </a:r>
            <a:r>
              <a:rPr lang="en-US" altLang="ko-KR" sz="1400" b="1" dirty="0">
                <a:latin typeface="+mn-ea"/>
              </a:rPr>
              <a:t>. </a:t>
            </a:r>
          </a:p>
          <a:p>
            <a:pPr lvl="0" fontAlgn="base">
              <a:lnSpc>
                <a:spcPct val="150000"/>
              </a:lnSpc>
            </a:pPr>
            <a:r>
              <a:rPr lang="en-US" altLang="ko-KR" sz="1400" b="1" dirty="0">
                <a:latin typeface="+mn-ea"/>
              </a:rPr>
              <a:t>   </a:t>
            </a:r>
            <a:r>
              <a:rPr lang="ko-KR" altLang="en-US" sz="1400" b="1" dirty="0">
                <a:latin typeface="+mn-ea"/>
              </a:rPr>
              <a:t>자세한 사항은 </a:t>
            </a:r>
            <a:r>
              <a:rPr lang="ko-KR" altLang="en-US" sz="1400" b="1" dirty="0">
                <a:solidFill>
                  <a:srgbClr val="0000FF"/>
                </a:solidFill>
                <a:latin typeface="+mn-ea"/>
              </a:rPr>
              <a:t>추후 </a:t>
            </a:r>
            <a:r>
              <a:rPr lang="en-US" altLang="ko-KR" sz="1400" b="1" dirty="0">
                <a:solidFill>
                  <a:srgbClr val="0000FF"/>
                </a:solidFill>
                <a:latin typeface="+mn-ea"/>
              </a:rPr>
              <a:t>IGE</a:t>
            </a:r>
            <a:r>
              <a:rPr lang="ko-KR" altLang="en-US" sz="1400" b="1" dirty="0">
                <a:solidFill>
                  <a:srgbClr val="0000FF"/>
                </a:solidFill>
                <a:latin typeface="+mn-ea"/>
              </a:rPr>
              <a:t>에서 개별 안내 될 예정</a:t>
            </a:r>
            <a:r>
              <a:rPr lang="ko-KR" altLang="en-US" sz="1400" b="1" dirty="0">
                <a:latin typeface="+mn-ea"/>
              </a:rPr>
              <a:t>입니다</a:t>
            </a:r>
            <a:r>
              <a:rPr lang="en-US" altLang="ko-KR" sz="1400" b="1" dirty="0">
                <a:latin typeface="+mn-ea"/>
              </a:rPr>
              <a:t>. </a:t>
            </a:r>
            <a:endParaRPr lang="ko-KR" altLang="en-US" sz="1400" b="1" dirty="0">
              <a:latin typeface="+mn-ea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56231" y="87015"/>
            <a:ext cx="588797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400" b="1" spc="-100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6. </a:t>
            </a:r>
            <a:r>
              <a:rPr lang="ko-KR" altLang="en-US" sz="2400" b="1" spc="-100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예상 비용</a:t>
            </a:r>
            <a:r>
              <a:rPr lang="en-US" altLang="ko-KR" sz="2400" b="1" spc="-100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/</a:t>
            </a:r>
            <a:r>
              <a:rPr lang="ko-KR" altLang="en-US" sz="2400" b="1" spc="-100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경비</a:t>
            </a:r>
          </a:p>
        </p:txBody>
      </p:sp>
    </p:spTree>
    <p:extLst>
      <p:ext uri="{BB962C8B-B14F-4D97-AF65-F5344CB8AC3E}">
        <p14:creationId xmlns:p14="http://schemas.microsoft.com/office/powerpoint/2010/main" val="350768356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556231" y="87015"/>
            <a:ext cx="588797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400" b="1" spc="-100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7. </a:t>
            </a:r>
            <a:r>
              <a:rPr lang="ko-KR" altLang="en-US" sz="2400" b="1" spc="-100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운영 일정</a:t>
            </a:r>
            <a:r>
              <a:rPr lang="en-US" altLang="ko-KR" sz="2400" b="1" spc="-100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(</a:t>
            </a:r>
            <a:r>
              <a:rPr lang="ko-KR" altLang="en-US" sz="2400" b="1" spc="-100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예정</a:t>
            </a:r>
            <a:r>
              <a:rPr lang="en-US" altLang="ko-KR" sz="2400" b="1" spc="-100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)</a:t>
            </a:r>
            <a:endParaRPr lang="ko-KR" altLang="en-US" sz="2400" b="1" spc="-100" dirty="0">
              <a:solidFill>
                <a:schemeClr val="tx1">
                  <a:lumMod val="75000"/>
                  <a:lumOff val="25000"/>
                </a:schemeClr>
              </a:solidFill>
              <a:latin typeface="+mn-ea"/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576000" y="530680"/>
            <a:ext cx="8568000" cy="18000"/>
          </a:xfrm>
          <a:prstGeom prst="rect">
            <a:avLst/>
          </a:prstGeom>
          <a:solidFill>
            <a:srgbClr val="004C8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7740351" y="217215"/>
            <a:ext cx="139672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ko-KR" sz="1400" b="1" spc="50" dirty="0">
                <a:solidFill>
                  <a:schemeClr val="accent1">
                    <a:lumMod val="75000"/>
                  </a:schemeClr>
                </a:solidFill>
                <a:latin typeface="+mn-ea"/>
              </a:rPr>
              <a:t>HYU ERICA</a:t>
            </a:r>
            <a:endParaRPr lang="ko-KR" altLang="en-US" sz="1400" b="1" spc="50" dirty="0">
              <a:solidFill>
                <a:schemeClr val="accent1">
                  <a:lumMod val="75000"/>
                </a:schemeClr>
              </a:solidFill>
              <a:latin typeface="+mn-ea"/>
            </a:endParaRPr>
          </a:p>
        </p:txBody>
      </p:sp>
      <p:graphicFrame>
        <p:nvGraphicFramePr>
          <p:cNvPr id="2" name="표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40473850"/>
              </p:ext>
            </p:extLst>
          </p:nvPr>
        </p:nvGraphicFramePr>
        <p:xfrm>
          <a:off x="107505" y="692696"/>
          <a:ext cx="8856984" cy="5871697"/>
        </p:xfrm>
        <a:graphic>
          <a:graphicData uri="http://schemas.openxmlformats.org/drawingml/2006/table">
            <a:tbl>
              <a:tblPr/>
              <a:tblGrid>
                <a:gridCol w="43204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9614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16024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96855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50996"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순서</a:t>
                      </a:r>
                    </a:p>
                  </a:txBody>
                  <a:tcPr marL="10911" marR="10911" marT="10911" marB="1091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1D6E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내용</a:t>
                      </a:r>
                    </a:p>
                  </a:txBody>
                  <a:tcPr marL="10911" marR="10911" marT="10911" marB="1091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1D6E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일자</a:t>
                      </a:r>
                    </a:p>
                  </a:txBody>
                  <a:tcPr marL="10911" marR="10911" marT="10911" marB="1091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1D6E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비고</a:t>
                      </a:r>
                    </a:p>
                  </a:txBody>
                  <a:tcPr marL="10911" marR="10911" marT="10911" marB="1091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1D6E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05650"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</a:t>
                      </a:r>
                    </a:p>
                  </a:txBody>
                  <a:tcPr marL="10911" marR="10911" marT="10911" marB="1091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</a:rPr>
                        <a:t>설명회 개최</a:t>
                      </a:r>
                    </a:p>
                  </a:txBody>
                  <a:tcPr marL="10911" marR="10911" marT="10911" marB="1091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b="1" kern="0" spc="0" dirty="0"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</a:rPr>
                        <a:t>2023.04.12.(</a:t>
                      </a:r>
                      <a:r>
                        <a:rPr lang="ko-KR" altLang="en-US" sz="1200" b="1" kern="0" spc="0" dirty="0"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</a:rPr>
                        <a:t>수</a:t>
                      </a:r>
                      <a:r>
                        <a:rPr lang="en-US" altLang="ko-KR" sz="1200" b="1" kern="0" spc="0" dirty="0"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</a:rPr>
                        <a:t>) 13:30</a:t>
                      </a:r>
                      <a:endParaRPr lang="ko-KR" altLang="en-US" sz="1200" b="1" kern="0" spc="0" dirty="0">
                        <a:solidFill>
                          <a:srgbClr val="FF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0911" marR="10911" marT="10911" marB="1091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- </a:t>
                      </a: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장소 </a:t>
                      </a:r>
                      <a:r>
                        <a:rPr lang="en-US" altLang="ko-KR" sz="12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: </a:t>
                      </a:r>
                      <a:r>
                        <a:rPr lang="ko-KR" altLang="en-US" sz="1200" b="1" kern="0" spc="0" dirty="0" err="1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컨퍼런스홀</a:t>
                      </a: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1200" b="1" kern="0" spc="0" dirty="0" err="1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중강당</a:t>
                      </a:r>
                      <a:endParaRPr lang="en-US" altLang="ko-KR" sz="12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0911" marR="32888" marT="10911" marB="1091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440160"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</a:t>
                      </a:r>
                    </a:p>
                  </a:txBody>
                  <a:tcPr marL="10911" marR="10911" marT="10911" marB="1091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</a:rPr>
                        <a:t>지원자 모집</a:t>
                      </a:r>
                      <a:r>
                        <a:rPr lang="en-US" altLang="ko-KR" sz="1200" b="1" kern="0" spc="0" dirty="0"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</a:rPr>
                        <a:t>/</a:t>
                      </a:r>
                      <a:endParaRPr lang="ko-KR" altLang="en-US" sz="1200" b="1" kern="0" spc="0" dirty="0">
                        <a:solidFill>
                          <a:srgbClr val="FF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</a:rPr>
                        <a:t>지원서 접수</a:t>
                      </a:r>
                    </a:p>
                  </a:txBody>
                  <a:tcPr marL="10911" marR="10911" marT="10911" marB="1091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b="1" kern="0" spc="0" dirty="0"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</a:rPr>
                        <a:t>2023.04.13.(</a:t>
                      </a:r>
                      <a:r>
                        <a:rPr lang="ko-KR" altLang="en-US" sz="1200" b="1" kern="0" spc="0" dirty="0"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</a:rPr>
                        <a:t>목</a:t>
                      </a:r>
                      <a:r>
                        <a:rPr lang="en-US" altLang="ko-KR" sz="1200" b="1" kern="0" spc="0" dirty="0"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</a:rPr>
                        <a:t>) ~ 04.19(</a:t>
                      </a:r>
                      <a:r>
                        <a:rPr lang="ko-KR" altLang="en-US" sz="1200" b="1" kern="0" spc="0" dirty="0"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</a:rPr>
                        <a:t>수</a:t>
                      </a:r>
                      <a:r>
                        <a:rPr lang="en-US" altLang="ko-KR" sz="1200" b="1" kern="0" spc="0" dirty="0"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</a:rPr>
                        <a:t>)</a:t>
                      </a:r>
                      <a:endParaRPr lang="ko-KR" altLang="en-US" sz="1200" b="1" kern="0" spc="0" dirty="0">
                        <a:solidFill>
                          <a:srgbClr val="FF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0911" marR="10911" marT="10911" marB="1091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- </a:t>
                      </a: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붙임 </a:t>
                      </a:r>
                      <a:r>
                        <a:rPr lang="ko-KR" altLang="en-US" sz="1200" b="1" u="sng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영문 이력서</a:t>
                      </a: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</a:t>
                      </a:r>
                      <a:r>
                        <a:rPr lang="en-US" altLang="ko-KR" sz="12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+ </a:t>
                      </a:r>
                      <a:r>
                        <a:rPr lang="ko-KR" altLang="en-US" sz="1200" b="1" u="sng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성적증명서</a:t>
                      </a:r>
                      <a:r>
                        <a:rPr lang="en-US" altLang="ko-KR" sz="1200" b="1" u="sng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200" b="1" u="sng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영문</a:t>
                      </a:r>
                      <a:r>
                        <a:rPr lang="en-US" altLang="ko-KR" sz="1200" b="1" u="sng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)</a:t>
                      </a:r>
                      <a:r>
                        <a:rPr lang="en-US" altLang="ko-KR" sz="12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제출</a:t>
                      </a:r>
                    </a:p>
                    <a:p>
                      <a:pPr marL="0" marR="0" indent="0" algn="l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 * 영문이력서는 반드시 첨부파일 서식으로 작성 요망</a:t>
                      </a:r>
                      <a:endParaRPr lang="en-US" altLang="ko-KR" sz="12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0" marR="0" indent="0" algn="l" defTabSz="9144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- </a:t>
                      </a: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제출 방법 </a:t>
                      </a:r>
                      <a:r>
                        <a:rPr lang="en-US" altLang="ko-KR" sz="12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:</a:t>
                      </a:r>
                      <a:r>
                        <a:rPr lang="en-US" altLang="ko-KR" sz="1200" b="1" kern="0" spc="0" baseline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1200" b="1" kern="0" spc="0" baseline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메일</a:t>
                      </a:r>
                      <a:r>
                        <a:rPr lang="en-US" altLang="ko-KR" sz="1200" b="1" kern="0" spc="0" baseline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(</a:t>
                      </a:r>
                      <a:r>
                        <a:rPr lang="en-US" altLang="ko-KR" sz="1200" b="1" kern="0" spc="0" baseline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+mn-cs"/>
                          <a:hlinkClick r:id="rId2"/>
                        </a:rPr>
                        <a:t>cmhz0220</a:t>
                      </a:r>
                      <a:r>
                        <a:rPr lang="en-US" altLang="ko-KR" sz="1200" b="1" kern="0" spc="0" baseline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hlinkClick r:id="rId2"/>
                        </a:rPr>
                        <a:t>@hanyang.ac.kr</a:t>
                      </a:r>
                      <a:r>
                        <a:rPr lang="en-US" altLang="ko-KR" sz="1200" b="1" kern="0" spc="0" baseline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)</a:t>
                      </a:r>
                    </a:p>
                    <a:p>
                      <a:pPr marL="0" marR="0" indent="0" algn="l" defTabSz="9144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1" kern="0" spc="0" baseline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 * </a:t>
                      </a:r>
                      <a:r>
                        <a:rPr lang="ko-KR" altLang="en-US" sz="1200" b="1" kern="0" spc="0" baseline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이력서 제출시 아래 </a:t>
                      </a:r>
                      <a:r>
                        <a:rPr lang="ko-KR" altLang="en-US" sz="1200" b="1" kern="0" spc="0" baseline="0" dirty="0">
                          <a:solidFill>
                            <a:srgbClr val="0000FF"/>
                          </a:solidFill>
                          <a:effectLst/>
                          <a:latin typeface="+mn-ea"/>
                          <a:ea typeface="+mn-ea"/>
                        </a:rPr>
                        <a:t>대학 인터뷰 희망 날자</a:t>
                      </a:r>
                      <a:r>
                        <a:rPr lang="en-US" altLang="ko-KR" sz="1200" b="1" kern="0" spc="0" baseline="0" dirty="0">
                          <a:solidFill>
                            <a:srgbClr val="0000FF"/>
                          </a:solidFill>
                          <a:effectLst/>
                          <a:latin typeface="+mn-ea"/>
                          <a:ea typeface="+mn-ea"/>
                        </a:rPr>
                        <a:t>/</a:t>
                      </a:r>
                      <a:r>
                        <a:rPr lang="ko-KR" altLang="en-US" sz="1200" b="1" kern="0" spc="0" baseline="0" dirty="0">
                          <a:solidFill>
                            <a:srgbClr val="0000FF"/>
                          </a:solidFill>
                          <a:effectLst/>
                          <a:latin typeface="+mn-ea"/>
                          <a:ea typeface="+mn-ea"/>
                        </a:rPr>
                        <a:t>시간을 메일에</a:t>
                      </a:r>
                      <a:endParaRPr lang="en-US" altLang="ko-KR" sz="1200" b="1" kern="0" spc="0" baseline="0" dirty="0">
                        <a:solidFill>
                          <a:srgbClr val="0000FF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0" marR="0" indent="0" algn="l" defTabSz="9144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1" kern="0" spc="0" baseline="0" dirty="0">
                          <a:solidFill>
                            <a:srgbClr val="0000FF"/>
                          </a:solidFill>
                          <a:effectLst/>
                          <a:latin typeface="+mn-ea"/>
                          <a:ea typeface="+mn-ea"/>
                        </a:rPr>
                        <a:t>     </a:t>
                      </a:r>
                      <a:r>
                        <a:rPr lang="ko-KR" altLang="en-US" sz="1200" b="1" kern="0" spc="0" baseline="0" dirty="0">
                          <a:solidFill>
                            <a:srgbClr val="0000FF"/>
                          </a:solidFill>
                          <a:effectLst/>
                          <a:latin typeface="+mn-ea"/>
                          <a:ea typeface="+mn-ea"/>
                        </a:rPr>
                        <a:t>작성하여 제출 </a:t>
                      </a:r>
                      <a:endParaRPr lang="ko-KR" altLang="en-US" sz="1200" b="1" kern="0" spc="0" dirty="0">
                        <a:solidFill>
                          <a:srgbClr val="0000FF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0911" marR="32888" marT="10911" marB="1091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011463"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3</a:t>
                      </a:r>
                    </a:p>
                  </a:txBody>
                  <a:tcPr marL="10911" marR="10911" marT="10911" marB="1091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</a:rPr>
                        <a:t>지원자</a:t>
                      </a:r>
                      <a:endParaRPr lang="en-US" altLang="ko-KR" sz="1200" b="1" kern="0" spc="0" dirty="0">
                        <a:solidFill>
                          <a:srgbClr val="FF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</a:rPr>
                        <a:t>인터뷰</a:t>
                      </a:r>
                    </a:p>
                  </a:txBody>
                  <a:tcPr marL="10911" marR="10911" marT="10911" marB="1091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b="1" kern="0" spc="0" dirty="0"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</a:rPr>
                        <a:t>2023.04.24.(</a:t>
                      </a:r>
                      <a:r>
                        <a:rPr lang="ko-KR" altLang="en-US" sz="1200" b="1" kern="0" spc="0" dirty="0"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</a:rPr>
                        <a:t>월</a:t>
                      </a:r>
                      <a:r>
                        <a:rPr lang="en-US" altLang="ko-KR" sz="1200" b="1" kern="0" spc="0" dirty="0"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</a:rPr>
                        <a:t>) 10</a:t>
                      </a:r>
                      <a:r>
                        <a:rPr lang="ko-KR" altLang="en-US" sz="1200" b="1" kern="0" spc="0" dirty="0"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</a:rPr>
                        <a:t>시</a:t>
                      </a:r>
                      <a:r>
                        <a:rPr lang="en-US" altLang="ko-KR" sz="1200" b="1" kern="0" spc="0" dirty="0"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</a:rPr>
                        <a:t> ~</a:t>
                      </a: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b="1" kern="0" spc="0" dirty="0"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</a:rPr>
                        <a:t>04.25(</a:t>
                      </a:r>
                      <a:r>
                        <a:rPr lang="ko-KR" altLang="en-US" sz="1200" b="1" kern="0" spc="0" dirty="0"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</a:rPr>
                        <a:t>목</a:t>
                      </a:r>
                      <a:r>
                        <a:rPr lang="en-US" altLang="ko-KR" sz="1200" b="1" kern="0" spc="0" dirty="0"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</a:rPr>
                        <a:t>) </a:t>
                      </a:r>
                      <a:endParaRPr lang="ko-KR" altLang="en-US" sz="1200" b="1" kern="0" spc="0" dirty="0">
                        <a:solidFill>
                          <a:srgbClr val="FF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0911" marR="10911" marT="10911" marB="1091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 latinLnBrk="0">
                        <a:lnSpc>
                          <a:spcPct val="150000"/>
                        </a:lnSpc>
                      </a:pPr>
                      <a:r>
                        <a:rPr lang="en-US" altLang="ko-KR" sz="12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</a:t>
                      </a:r>
                      <a:r>
                        <a:rPr lang="en-US" altLang="ko-KR" sz="1200" b="1" kern="120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-</a:t>
                      </a:r>
                      <a:r>
                        <a:rPr lang="ko-KR" altLang="en-US" sz="1200" b="1" kern="120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인터뷰 시간</a:t>
                      </a:r>
                    </a:p>
                    <a:p>
                      <a:pPr fontAlgn="base" latinLnBrk="0">
                        <a:lnSpc>
                          <a:spcPct val="150000"/>
                        </a:lnSpc>
                      </a:pPr>
                      <a:r>
                        <a:rPr lang="ko-KR" altLang="en-US" sz="1200" b="1" kern="120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  *</a:t>
                      </a:r>
                      <a:r>
                        <a:rPr lang="en-US" altLang="ko-KR" sz="1200" b="1" kern="120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24</a:t>
                      </a:r>
                      <a:r>
                        <a:rPr lang="ko-KR" altLang="en-US" sz="1200" b="1" kern="120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일</a:t>
                      </a:r>
                      <a:r>
                        <a:rPr lang="en-US" altLang="ko-KR" sz="1200" b="1" kern="120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1200" b="1" kern="120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월</a:t>
                      </a:r>
                      <a:r>
                        <a:rPr lang="en-US" altLang="ko-KR" sz="1200" b="1" kern="120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) : 10</a:t>
                      </a:r>
                      <a:r>
                        <a:rPr lang="ko-KR" altLang="en-US" sz="1200" b="1" kern="120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시</a:t>
                      </a:r>
                      <a:r>
                        <a:rPr lang="en-US" altLang="ko-KR" sz="1200" b="1" kern="120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~17</a:t>
                      </a:r>
                      <a:r>
                        <a:rPr lang="ko-KR" altLang="en-US" sz="1200" b="1" kern="120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시</a:t>
                      </a:r>
                      <a:r>
                        <a:rPr lang="en-US" altLang="ko-KR" sz="1200" b="1" kern="120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(1</a:t>
                      </a:r>
                      <a:r>
                        <a:rPr lang="ko-KR" altLang="en-US" sz="1200" b="1" kern="120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시간 단위</a:t>
                      </a:r>
                      <a:r>
                        <a:rPr lang="en-US" altLang="ko-KR" sz="1200" b="1" kern="120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, 12</a:t>
                      </a:r>
                      <a:r>
                        <a:rPr lang="ko-KR" altLang="en-US" sz="1200" b="1" kern="120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시는 제외</a:t>
                      </a:r>
                      <a:r>
                        <a:rPr lang="en-US" altLang="ko-KR" sz="1200" b="1" kern="1200" baseline="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)</a:t>
                      </a:r>
                      <a:endParaRPr lang="ko-KR" altLang="en-US" sz="1200" b="1" kern="1200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  <a:p>
                      <a:pPr fontAlgn="base" latinLnBrk="0">
                        <a:lnSpc>
                          <a:spcPct val="150000"/>
                        </a:lnSpc>
                      </a:pPr>
                      <a:r>
                        <a:rPr lang="ko-KR" altLang="en-US" sz="1200" b="1" kern="120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  *</a:t>
                      </a:r>
                      <a:r>
                        <a:rPr lang="en-US" altLang="ko-KR" sz="1200" b="1" kern="120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25</a:t>
                      </a:r>
                      <a:r>
                        <a:rPr lang="ko-KR" altLang="en-US" sz="1200" b="1" kern="120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일</a:t>
                      </a:r>
                      <a:r>
                        <a:rPr lang="en-US" altLang="ko-KR" sz="1200" b="1" kern="120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1200" b="1" kern="120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화</a:t>
                      </a:r>
                      <a:r>
                        <a:rPr lang="en-US" altLang="ko-KR" sz="1200" b="1" kern="120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) : 10</a:t>
                      </a:r>
                      <a:r>
                        <a:rPr lang="ko-KR" altLang="en-US" sz="1200" b="1" kern="120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시</a:t>
                      </a:r>
                      <a:r>
                        <a:rPr lang="en-US" altLang="ko-KR" sz="1200" b="1" kern="120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~17</a:t>
                      </a:r>
                      <a:r>
                        <a:rPr lang="ko-KR" altLang="en-US" sz="1200" b="1" kern="120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시</a:t>
                      </a:r>
                      <a:r>
                        <a:rPr lang="en-US" altLang="ko-KR" sz="1200" b="1" kern="120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(1</a:t>
                      </a:r>
                      <a:r>
                        <a:rPr lang="ko-KR" altLang="en-US" sz="1200" b="1" kern="120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시간 단위</a:t>
                      </a:r>
                      <a:r>
                        <a:rPr lang="en-US" altLang="ko-KR" sz="1200" b="1" kern="120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, 12</a:t>
                      </a:r>
                      <a:r>
                        <a:rPr lang="ko-KR" altLang="en-US" sz="1200" b="1" kern="120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시는 제외</a:t>
                      </a:r>
                      <a:r>
                        <a:rPr lang="en-US" altLang="ko-KR" sz="1200" b="1" kern="120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)</a:t>
                      </a:r>
                    </a:p>
                    <a:p>
                      <a:pPr fontAlgn="base" latinLnBrk="0">
                        <a:lnSpc>
                          <a:spcPct val="150000"/>
                        </a:lnSpc>
                      </a:pPr>
                      <a:r>
                        <a:rPr lang="en-US" altLang="ko-KR" sz="1200" b="1" kern="120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r>
                        <a:rPr lang="en-US" altLang="ko-KR" sz="1200" b="1" kern="1200" baseline="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  (</a:t>
                      </a:r>
                      <a:r>
                        <a:rPr lang="ko-KR" altLang="en-US" sz="1200" b="1" kern="1200" baseline="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인터뷰 희망 시간 예시 </a:t>
                      </a:r>
                      <a:r>
                        <a:rPr lang="en-US" altLang="ko-KR" sz="1200" b="1" kern="1200" baseline="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: 10</a:t>
                      </a:r>
                      <a:r>
                        <a:rPr lang="ko-KR" altLang="en-US" sz="1200" b="1" kern="1200" baseline="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시</a:t>
                      </a:r>
                      <a:r>
                        <a:rPr lang="en-US" altLang="ko-KR" sz="1200" b="1" kern="1200" baseline="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,  15</a:t>
                      </a:r>
                      <a:r>
                        <a:rPr lang="ko-KR" altLang="en-US" sz="1200" b="1" kern="1200" baseline="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시</a:t>
                      </a:r>
                      <a:r>
                        <a:rPr lang="en-US" altLang="ko-KR" sz="1200" b="1" kern="1200" baseline="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, 17</a:t>
                      </a:r>
                      <a:r>
                        <a:rPr lang="ko-KR" altLang="en-US" sz="1200" b="1" kern="1200" baseline="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시</a:t>
                      </a:r>
                      <a:r>
                        <a:rPr lang="en-US" altLang="ko-KR" sz="1200" b="1" kern="1200" baseline="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1200" b="1" kern="1200" baseline="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등</a:t>
                      </a:r>
                      <a:r>
                        <a:rPr lang="en-US" altLang="ko-KR" sz="1200" b="1" kern="1200" baseline="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)</a:t>
                      </a:r>
                    </a:p>
                    <a:p>
                      <a:pPr fontAlgn="base" latinLnBrk="0">
                        <a:lnSpc>
                          <a:spcPct val="150000"/>
                        </a:lnSpc>
                      </a:pPr>
                      <a:r>
                        <a:rPr lang="en-US" altLang="ko-KR" sz="1200" b="1" kern="1200" baseline="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 -</a:t>
                      </a:r>
                      <a:r>
                        <a:rPr lang="ko-KR" altLang="en-US" sz="1200" b="1" kern="1200" baseline="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장소 </a:t>
                      </a:r>
                      <a:r>
                        <a:rPr lang="en-US" altLang="ko-KR" sz="1200" b="1" kern="1200" baseline="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: </a:t>
                      </a:r>
                      <a:r>
                        <a:rPr lang="ko-KR" altLang="en-US" sz="1200" b="1" kern="1200" baseline="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학연산클러스터 지원센터 </a:t>
                      </a:r>
                      <a:r>
                        <a:rPr lang="en-US" altLang="ko-KR" sz="1200" b="1" kern="1200" baseline="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102</a:t>
                      </a:r>
                      <a:r>
                        <a:rPr lang="ko-KR" altLang="en-US" sz="1200" b="1" kern="1200" baseline="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호</a:t>
                      </a:r>
                      <a:endParaRPr lang="en-US" altLang="ko-KR" sz="1200" b="1" kern="1200" baseline="0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  <a:p>
                      <a:pPr fontAlgn="base" latinLnBrk="0">
                        <a:lnSpc>
                          <a:spcPct val="150000"/>
                        </a:lnSpc>
                      </a:pPr>
                      <a:r>
                        <a:rPr lang="en-US" altLang="ko-KR" sz="1200" b="1" kern="1200" baseline="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  *</a:t>
                      </a:r>
                      <a:r>
                        <a:rPr lang="ko-KR" altLang="en-US" sz="1200" b="1" kern="1200" baseline="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따로 연락이 없어도 제출하신 희망 날짜</a:t>
                      </a:r>
                      <a:r>
                        <a:rPr lang="en-US" altLang="ko-KR" sz="1200" b="1" kern="1200" baseline="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/</a:t>
                      </a:r>
                      <a:r>
                        <a:rPr lang="ko-KR" altLang="en-US" sz="1200" b="1" kern="1200" baseline="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시간에 방문해주시면 됩니다</a:t>
                      </a:r>
                      <a:r>
                        <a:rPr lang="en-US" altLang="ko-KR" sz="1200" b="1" kern="1200" baseline="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.</a:t>
                      </a:r>
                    </a:p>
                    <a:p>
                      <a:pPr fontAlgn="base" latinLnBrk="0">
                        <a:lnSpc>
                          <a:spcPct val="150000"/>
                        </a:lnSpc>
                      </a:pPr>
                      <a:r>
                        <a:rPr lang="en-US" altLang="ko-KR" sz="1200" b="1" kern="1200" baseline="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  *</a:t>
                      </a:r>
                      <a:r>
                        <a:rPr lang="ko-KR" altLang="en-US" sz="1200" b="1" kern="1200" baseline="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해당 일정에 시간이 안되신 분들은 센터로 연락 부탁드립니다</a:t>
                      </a:r>
                      <a:r>
                        <a:rPr lang="en-US" altLang="ko-KR" sz="1200" b="1" kern="1200" baseline="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.</a:t>
                      </a:r>
                    </a:p>
                    <a:p>
                      <a:pPr fontAlgn="base" latinLnBrk="0">
                        <a:lnSpc>
                          <a:spcPct val="150000"/>
                        </a:lnSpc>
                      </a:pPr>
                      <a:r>
                        <a:rPr lang="en-US" altLang="ko-KR" sz="1200" b="1" kern="1200" baseline="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   (031-400-4394)</a:t>
                      </a:r>
                      <a:endParaRPr lang="ko-KR" altLang="en-US" sz="1200" b="1" kern="1200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10911" marR="32888" marT="10911" marB="1091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95114"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4</a:t>
                      </a:r>
                    </a:p>
                  </a:txBody>
                  <a:tcPr marL="10911" marR="10911" marT="10911" marB="1091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0000FF"/>
                          </a:solidFill>
                          <a:effectLst/>
                          <a:latin typeface="+mn-ea"/>
                          <a:ea typeface="+mn-ea"/>
                        </a:rPr>
                        <a:t>합격자 발표</a:t>
                      </a:r>
                    </a:p>
                  </a:txBody>
                  <a:tcPr marL="10911" marR="10911" marT="10911" marB="1091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b="1" kern="0" spc="0" dirty="0">
                          <a:solidFill>
                            <a:srgbClr val="0000FF"/>
                          </a:solidFill>
                          <a:effectLst/>
                          <a:latin typeface="+mn-ea"/>
                          <a:ea typeface="+mn-ea"/>
                        </a:rPr>
                        <a:t>2023.04.28(</a:t>
                      </a:r>
                      <a:r>
                        <a:rPr lang="ko-KR" altLang="en-US" sz="1200" b="1" kern="0" spc="0" dirty="0">
                          <a:solidFill>
                            <a:srgbClr val="0000FF"/>
                          </a:solidFill>
                          <a:effectLst/>
                          <a:latin typeface="+mn-ea"/>
                          <a:ea typeface="+mn-ea"/>
                        </a:rPr>
                        <a:t>금</a:t>
                      </a:r>
                      <a:r>
                        <a:rPr lang="en-US" altLang="ko-KR" sz="1200" b="1" kern="0" spc="0" dirty="0">
                          <a:solidFill>
                            <a:srgbClr val="0000FF"/>
                          </a:solidFill>
                          <a:effectLst/>
                          <a:latin typeface="+mn-ea"/>
                          <a:ea typeface="+mn-ea"/>
                        </a:rPr>
                        <a:t>) </a:t>
                      </a:r>
                      <a:r>
                        <a:rPr lang="ko-KR" altLang="en-US" sz="1200" b="1" kern="0" spc="0" dirty="0">
                          <a:solidFill>
                            <a:srgbClr val="0000FF"/>
                          </a:solidFill>
                          <a:effectLst/>
                          <a:latin typeface="+mn-ea"/>
                          <a:ea typeface="+mn-ea"/>
                        </a:rPr>
                        <a:t>예정</a:t>
                      </a:r>
                    </a:p>
                  </a:txBody>
                  <a:tcPr marL="10911" marR="10911" marT="10911" marB="1091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ase" latinLnBrk="0">
                        <a:lnSpc>
                          <a:spcPct val="150000"/>
                        </a:lnSpc>
                      </a:pPr>
                      <a:r>
                        <a:rPr lang="en-US" altLang="ko-KR" sz="1200" b="1" kern="120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 - </a:t>
                      </a:r>
                      <a:r>
                        <a:rPr lang="ko-KR" altLang="en-US" sz="1200" b="1" kern="120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지원자 인터뷰 확인 후 선발 발표 </a:t>
                      </a:r>
                      <a:endParaRPr lang="en-US" altLang="ko-KR" sz="1200" b="1" kern="1200" baseline="0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10911" marR="32888" marT="10911" marB="1091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21468410"/>
                  </a:ext>
                </a:extLst>
              </a:tr>
              <a:tr h="970510"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5</a:t>
                      </a:r>
                    </a:p>
                  </a:txBody>
                  <a:tcPr marL="10911" marR="10911" marT="10911" marB="1091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추천</a:t>
                      </a:r>
                    </a:p>
                  </a:txBody>
                  <a:tcPr marL="10911" marR="10911" marT="10911" marB="1091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2023.04.28(</a:t>
                      </a: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금</a:t>
                      </a:r>
                      <a:r>
                        <a:rPr lang="en-US" altLang="ko-KR" sz="12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)</a:t>
                      </a:r>
                    </a:p>
                  </a:txBody>
                  <a:tcPr marL="10911" marR="10911" marT="10911" marB="1091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- [ERICA] </a:t>
                      </a: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→ </a:t>
                      </a:r>
                      <a:r>
                        <a:rPr lang="en-US" altLang="ko-KR" sz="12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[IGE] </a:t>
                      </a: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선발 인원 추천</a:t>
                      </a:r>
                      <a:endParaRPr lang="en-US" altLang="ko-KR" sz="12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- </a:t>
                      </a: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이후에 진행되는 사항은 </a:t>
                      </a:r>
                      <a:r>
                        <a:rPr lang="en-US" altLang="ko-KR" sz="12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IGE</a:t>
                      </a: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에서 개별</a:t>
                      </a:r>
                      <a:r>
                        <a:rPr lang="ko-KR" altLang="en-US" sz="1200" b="1" kern="0" spc="0" baseline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안내 드립니다</a:t>
                      </a:r>
                      <a:r>
                        <a:rPr lang="en-US" altLang="ko-KR" sz="1200" b="1" kern="0" spc="0" baseline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.</a:t>
                      </a:r>
                    </a:p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b="1" kern="0" spc="0" baseline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   * </a:t>
                      </a:r>
                      <a:r>
                        <a:rPr lang="ko-KR" altLang="en-US" sz="1200" b="1" kern="0" spc="0" baseline="0" dirty="0" err="1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신청비</a:t>
                      </a:r>
                      <a:r>
                        <a:rPr lang="ko-KR" altLang="en-US" sz="1200" b="1" kern="0" spc="0" baseline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없음</a:t>
                      </a: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0911" marR="32888" marT="10911" marB="1091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7" name="슬라이드 번호 개체 틀 3"/>
          <p:cNvSpPr txBox="1">
            <a:spLocks/>
          </p:cNvSpPr>
          <p:nvPr/>
        </p:nvSpPr>
        <p:spPr>
          <a:xfrm>
            <a:off x="8567352" y="6637783"/>
            <a:ext cx="442504" cy="2476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ko-KR"/>
            </a:defPPr>
            <a:lvl1pPr marL="0" algn="r" defTabSz="914400" rtl="0" eaLnBrk="1" latinLnBrk="1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A0F403DA-CAE9-4273-A020-B287EA660EE4}" type="slidenum">
              <a:rPr lang="ko-KR" altLang="en-US" sz="1000" smtClean="0">
                <a:solidFill>
                  <a:prstClr val="black">
                    <a:tint val="75000"/>
                  </a:prstClr>
                </a:solidFill>
              </a:rPr>
              <a:pPr/>
              <a:t>13</a:t>
            </a:fld>
            <a:endParaRPr lang="ko-KR" altLang="en-US" sz="1000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9905430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556231" y="87015"/>
            <a:ext cx="588797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400" b="1" spc="-100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7. </a:t>
            </a:r>
            <a:r>
              <a:rPr lang="ko-KR" altLang="en-US" sz="2400" b="1" spc="-100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운영 일정</a:t>
            </a:r>
            <a:r>
              <a:rPr lang="en-US" altLang="ko-KR" sz="2400" b="1" spc="-100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(</a:t>
            </a:r>
            <a:r>
              <a:rPr lang="ko-KR" altLang="en-US" sz="2400" b="1" spc="-100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예정</a:t>
            </a:r>
            <a:r>
              <a:rPr lang="en-US" altLang="ko-KR" sz="2400" b="1" spc="-100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)</a:t>
            </a:r>
            <a:endParaRPr lang="ko-KR" altLang="en-US" sz="2400" b="1" spc="-100" dirty="0">
              <a:solidFill>
                <a:schemeClr val="tx1">
                  <a:lumMod val="75000"/>
                  <a:lumOff val="25000"/>
                </a:schemeClr>
              </a:solidFill>
              <a:latin typeface="+mn-ea"/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576000" y="530680"/>
            <a:ext cx="8568000" cy="18000"/>
          </a:xfrm>
          <a:prstGeom prst="rect">
            <a:avLst/>
          </a:prstGeom>
          <a:solidFill>
            <a:srgbClr val="004C8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7740351" y="217215"/>
            <a:ext cx="139672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ko-KR" sz="1400" b="1" spc="50" dirty="0">
                <a:solidFill>
                  <a:schemeClr val="accent1">
                    <a:lumMod val="75000"/>
                  </a:schemeClr>
                </a:solidFill>
                <a:latin typeface="+mn-ea"/>
              </a:rPr>
              <a:t>HYU ERICA</a:t>
            </a:r>
            <a:endParaRPr lang="ko-KR" altLang="en-US" sz="1400" b="1" spc="50" dirty="0">
              <a:solidFill>
                <a:schemeClr val="accent1">
                  <a:lumMod val="75000"/>
                </a:schemeClr>
              </a:solidFill>
              <a:latin typeface="+mn-ea"/>
            </a:endParaRPr>
          </a:p>
        </p:txBody>
      </p:sp>
      <p:graphicFrame>
        <p:nvGraphicFramePr>
          <p:cNvPr id="2" name="표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47039821"/>
              </p:ext>
            </p:extLst>
          </p:nvPr>
        </p:nvGraphicFramePr>
        <p:xfrm>
          <a:off x="107505" y="692696"/>
          <a:ext cx="8856984" cy="5648691"/>
        </p:xfrm>
        <a:graphic>
          <a:graphicData uri="http://schemas.openxmlformats.org/drawingml/2006/table">
            <a:tbl>
              <a:tblPr/>
              <a:tblGrid>
                <a:gridCol w="43204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9614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1216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61662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50996"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순서</a:t>
                      </a:r>
                    </a:p>
                  </a:txBody>
                  <a:tcPr marL="10911" marR="10911" marT="10911" marB="1091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1D6E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내용</a:t>
                      </a:r>
                    </a:p>
                  </a:txBody>
                  <a:tcPr marL="10911" marR="10911" marT="10911" marB="1091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1D6E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일자</a:t>
                      </a:r>
                    </a:p>
                  </a:txBody>
                  <a:tcPr marL="10911" marR="10911" marT="10911" marB="1091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1D6E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비고</a:t>
                      </a:r>
                    </a:p>
                  </a:txBody>
                  <a:tcPr marL="10911" marR="10911" marT="10911" marB="1091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1D6E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374202"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1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2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6</a:t>
                      </a:r>
                    </a:p>
                  </a:txBody>
                  <a:tcPr marL="10911" marR="10911" marT="10911" marB="1091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IGE</a:t>
                      </a: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에서</a:t>
                      </a: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주관하여 일정</a:t>
                      </a: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진행</a:t>
                      </a:r>
                    </a:p>
                  </a:txBody>
                  <a:tcPr marL="10911" marR="10911" marT="10911" marB="1091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2023</a:t>
                      </a: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년 </a:t>
                      </a:r>
                      <a:r>
                        <a:rPr lang="en-US" altLang="ko-KR" sz="12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4</a:t>
                      </a: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월</a:t>
                      </a:r>
                      <a:r>
                        <a:rPr lang="en-US" altLang="ko-KR" sz="12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~6</a:t>
                      </a: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월</a:t>
                      </a:r>
                    </a:p>
                  </a:txBody>
                  <a:tcPr marL="10911" marR="10911" marT="10911" marB="1091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0" marR="0" indent="0" algn="l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</a:t>
                      </a:r>
                      <a:r>
                        <a:rPr lang="en-US" altLang="ko-KR" sz="12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- </a:t>
                      </a: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각 </a:t>
                      </a:r>
                      <a:r>
                        <a:rPr lang="ko-KR" altLang="en-US" sz="1200" b="1" kern="0" spc="0" dirty="0" err="1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절차별</a:t>
                      </a: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진행 사항은 </a:t>
                      </a:r>
                      <a:r>
                        <a:rPr lang="en-US" altLang="ko-KR" sz="12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IGE</a:t>
                      </a: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에서</a:t>
                      </a:r>
                      <a:endParaRPr lang="en-US" altLang="ko-KR" sz="12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0" marR="0" indent="0" algn="l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 </a:t>
                      </a: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개별 안내 됩니다</a:t>
                      </a:r>
                      <a:r>
                        <a:rPr lang="en-US" altLang="ko-KR" sz="12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.</a:t>
                      </a: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0" marR="0" indent="0" algn="l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</a:t>
                      </a:r>
                      <a:r>
                        <a:rPr lang="en-US" altLang="ko-KR" sz="12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- </a:t>
                      </a: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숙소 찾기</a:t>
                      </a:r>
                      <a:r>
                        <a:rPr lang="en-US" altLang="ko-KR" sz="12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항공 예약은 </a:t>
                      </a:r>
                      <a:r>
                        <a:rPr lang="en-US" altLang="ko-KR" sz="12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IGE</a:t>
                      </a:r>
                    </a:p>
                    <a:p>
                      <a:pPr marL="0" marR="0" indent="0" algn="l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  </a:t>
                      </a: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측에서 비자 발급 일정 등을</a:t>
                      </a:r>
                      <a:endParaRPr lang="en-US" altLang="ko-KR" sz="12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0" marR="0" indent="0" algn="l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 </a:t>
                      </a: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확인하고</a:t>
                      </a:r>
                      <a:r>
                        <a:rPr lang="en-US" altLang="ko-KR" sz="12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진행하시면 됩니다</a:t>
                      </a:r>
                      <a:r>
                        <a:rPr lang="en-US" altLang="ko-KR" sz="12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.</a:t>
                      </a: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0911" marR="32888" marT="10911" marB="1091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7" name="슬라이드 번호 개체 틀 3"/>
          <p:cNvSpPr txBox="1">
            <a:spLocks/>
          </p:cNvSpPr>
          <p:nvPr/>
        </p:nvSpPr>
        <p:spPr>
          <a:xfrm>
            <a:off x="8567352" y="6637783"/>
            <a:ext cx="442504" cy="2476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ko-KR"/>
            </a:defPPr>
            <a:lvl1pPr marL="0" algn="r" defTabSz="914400" rtl="0" eaLnBrk="1" latinLnBrk="1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A0F403DA-CAE9-4273-A020-B287EA660EE4}" type="slidenum">
              <a:rPr lang="ko-KR" altLang="en-US" sz="1000" smtClean="0">
                <a:solidFill>
                  <a:prstClr val="black">
                    <a:tint val="75000"/>
                  </a:prstClr>
                </a:solidFill>
              </a:rPr>
              <a:pPr/>
              <a:t>14</a:t>
            </a:fld>
            <a:endParaRPr lang="ko-KR" altLang="en-US" sz="1000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798620B9-D5A2-087D-9A05-DC4F31A6DB9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37364" y="992345"/>
            <a:ext cx="2827077" cy="5325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561269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556231" y="87015"/>
            <a:ext cx="588797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400" b="1" spc="-100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7. </a:t>
            </a:r>
            <a:r>
              <a:rPr lang="ko-KR" altLang="en-US" sz="2400" b="1" spc="-100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운영 일정</a:t>
            </a:r>
            <a:r>
              <a:rPr lang="en-US" altLang="ko-KR" sz="2400" b="1" spc="-100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(</a:t>
            </a:r>
            <a:r>
              <a:rPr lang="ko-KR" altLang="en-US" sz="2400" b="1" spc="-100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예정</a:t>
            </a:r>
            <a:r>
              <a:rPr lang="en-US" altLang="ko-KR" sz="2400" b="1" spc="-100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)</a:t>
            </a:r>
            <a:endParaRPr lang="ko-KR" altLang="en-US" sz="2400" b="1" spc="-100" dirty="0">
              <a:solidFill>
                <a:schemeClr val="tx1">
                  <a:lumMod val="75000"/>
                  <a:lumOff val="25000"/>
                </a:schemeClr>
              </a:solidFill>
              <a:latin typeface="+mn-ea"/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576000" y="530680"/>
            <a:ext cx="8568000" cy="18000"/>
          </a:xfrm>
          <a:prstGeom prst="rect">
            <a:avLst/>
          </a:prstGeom>
          <a:solidFill>
            <a:srgbClr val="004C8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7740351" y="217215"/>
            <a:ext cx="139672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ko-KR" sz="1400" b="1" spc="50" dirty="0">
                <a:solidFill>
                  <a:schemeClr val="accent1">
                    <a:lumMod val="75000"/>
                  </a:schemeClr>
                </a:solidFill>
                <a:latin typeface="+mn-ea"/>
              </a:rPr>
              <a:t>HYU ERICA</a:t>
            </a:r>
            <a:endParaRPr lang="ko-KR" altLang="en-US" sz="1400" b="1" spc="50" dirty="0">
              <a:solidFill>
                <a:schemeClr val="accent1">
                  <a:lumMod val="75000"/>
                </a:schemeClr>
              </a:solidFill>
              <a:latin typeface="+mn-ea"/>
            </a:endParaRPr>
          </a:p>
        </p:txBody>
      </p:sp>
      <p:graphicFrame>
        <p:nvGraphicFramePr>
          <p:cNvPr id="2" name="표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79213565"/>
              </p:ext>
            </p:extLst>
          </p:nvPr>
        </p:nvGraphicFramePr>
        <p:xfrm>
          <a:off x="107505" y="692696"/>
          <a:ext cx="8856984" cy="2376264"/>
        </p:xfrm>
        <a:graphic>
          <a:graphicData uri="http://schemas.openxmlformats.org/drawingml/2006/table">
            <a:tbl>
              <a:tblPr/>
              <a:tblGrid>
                <a:gridCol w="43204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9614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16024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96855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64971"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순서</a:t>
                      </a:r>
                    </a:p>
                  </a:txBody>
                  <a:tcPr marL="10911" marR="10911" marT="10911" marB="1091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1D6E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내용</a:t>
                      </a:r>
                    </a:p>
                  </a:txBody>
                  <a:tcPr marL="10911" marR="10911" marT="10911" marB="1091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1D6E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일자</a:t>
                      </a:r>
                    </a:p>
                  </a:txBody>
                  <a:tcPr marL="10911" marR="10911" marT="10911" marB="1091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1D6E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비고</a:t>
                      </a:r>
                    </a:p>
                  </a:txBody>
                  <a:tcPr marL="10911" marR="10911" marT="10911" marB="1091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1D6E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21602"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7</a:t>
                      </a:r>
                    </a:p>
                  </a:txBody>
                  <a:tcPr marL="10911" marR="10911" marT="10911" marB="1091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오리엔테이션</a:t>
                      </a:r>
                    </a:p>
                  </a:txBody>
                  <a:tcPr marL="10911" marR="10911" marT="10911" marB="1091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6</a:t>
                      </a: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월 중</a:t>
                      </a:r>
                    </a:p>
                  </a:txBody>
                  <a:tcPr marL="10911" marR="10911" marT="10911" marB="1091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- </a:t>
                      </a: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출국 전 오리엔테이션 참석</a:t>
                      </a:r>
                      <a:r>
                        <a:rPr lang="en-US" altLang="ko-KR" sz="12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필수</a:t>
                      </a:r>
                      <a:r>
                        <a:rPr lang="en-US" altLang="ko-KR" sz="12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)</a:t>
                      </a: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0" marR="0" indent="0" algn="l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 * 개별 안내 예정</a:t>
                      </a:r>
                      <a:r>
                        <a:rPr lang="en-US" altLang="ko-KR" sz="12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/</a:t>
                      </a:r>
                      <a:r>
                        <a:rPr lang="ko-KR" altLang="en-US" sz="1200" b="1" kern="0" spc="0" dirty="0" err="1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미참석</a:t>
                      </a: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시 </a:t>
                      </a:r>
                      <a:r>
                        <a:rPr lang="ko-KR" altLang="en-US" sz="1200" b="1" kern="0" spc="0" dirty="0" err="1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취소처리됨</a:t>
                      </a: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0911" marR="32888" marT="10911" marB="1091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85078"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8</a:t>
                      </a:r>
                    </a:p>
                  </a:txBody>
                  <a:tcPr marL="10911" marR="10911" marT="10911" marB="1091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출국</a:t>
                      </a:r>
                    </a:p>
                  </a:txBody>
                  <a:tcPr marL="10911" marR="10911" marT="10911" marB="1091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7</a:t>
                      </a: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월 중</a:t>
                      </a:r>
                      <a:r>
                        <a:rPr lang="en-US" altLang="ko-KR" sz="12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예정</a:t>
                      </a:r>
                      <a:r>
                        <a:rPr lang="en-US" altLang="ko-KR" sz="12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)</a:t>
                      </a: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0911" marR="10911" marT="10911" marB="1091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- </a:t>
                      </a: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비자 발급 일정에 따라 출국 일이 상이할 수 있습니다</a:t>
                      </a:r>
                      <a:r>
                        <a:rPr lang="en-US" altLang="ko-KR" sz="12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. </a:t>
                      </a: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0911" marR="32888" marT="10911" marB="1091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04613"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9</a:t>
                      </a:r>
                    </a:p>
                  </a:txBody>
                  <a:tcPr marL="10911" marR="10911" marT="10911" marB="1091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실습기간</a:t>
                      </a:r>
                    </a:p>
                  </a:txBody>
                  <a:tcPr marL="10911" marR="10911" marT="10911" marB="1091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2023.07 ~ 2024.06</a:t>
                      </a:r>
                    </a:p>
                  </a:txBody>
                  <a:tcPr marL="10911" marR="10911" marT="10911" marB="1091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- 1</a:t>
                      </a: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년 과정으로 진행</a:t>
                      </a:r>
                      <a:endParaRPr lang="en-US" altLang="ko-KR" sz="12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0" marR="0" indent="0" algn="l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b="1" kern="0" spc="0" baseline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 * </a:t>
                      </a:r>
                      <a:r>
                        <a:rPr lang="ko-KR" altLang="en-US" sz="1200" b="1" kern="0" spc="0" baseline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각 학기 과정 마다 현장실습 신청하여 진행</a:t>
                      </a:r>
                      <a:r>
                        <a:rPr lang="en-US" altLang="ko-KR" sz="1200" b="1" kern="0" spc="0" baseline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200" b="1" kern="0" spc="0" baseline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별도 안내</a:t>
                      </a:r>
                      <a:r>
                        <a:rPr lang="en-US" altLang="ko-KR" sz="1200" b="1" kern="0" spc="0" baseline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)</a:t>
                      </a: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0911" marR="32888" marT="10911" marB="1091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3" name="직사각형 2"/>
          <p:cNvSpPr/>
          <p:nvPr/>
        </p:nvSpPr>
        <p:spPr>
          <a:xfrm>
            <a:off x="539552" y="3519299"/>
            <a:ext cx="7733428" cy="1020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 latinLnBrk="0">
              <a:lnSpc>
                <a:spcPct val="150000"/>
              </a:lnSpc>
            </a:pPr>
            <a:r>
              <a:rPr lang="en-US" altLang="ko-KR" sz="1400" b="1" dirty="0">
                <a:solidFill>
                  <a:srgbClr val="FF0066"/>
                </a:solidFill>
                <a:latin typeface="+mn-ea"/>
              </a:rPr>
              <a:t>※ </a:t>
            </a:r>
            <a:r>
              <a:rPr lang="ko-KR" altLang="en-US" sz="1400" b="1" dirty="0">
                <a:solidFill>
                  <a:srgbClr val="FF0066"/>
                </a:solidFill>
                <a:latin typeface="+mn-ea"/>
              </a:rPr>
              <a:t>온라인 설명회를 통해 전체적인 프로그램에 대한 소개가 있을 예정입니다</a:t>
            </a:r>
            <a:r>
              <a:rPr lang="en-US" altLang="ko-KR" sz="1400" b="1" dirty="0">
                <a:solidFill>
                  <a:srgbClr val="FF0066"/>
                </a:solidFill>
                <a:latin typeface="+mn-ea"/>
              </a:rPr>
              <a:t>. </a:t>
            </a:r>
            <a:r>
              <a:rPr lang="ko-KR" altLang="en-US" sz="1400" b="1" dirty="0">
                <a:solidFill>
                  <a:srgbClr val="FF0066"/>
                </a:solidFill>
                <a:latin typeface="+mn-ea"/>
              </a:rPr>
              <a:t>많은</a:t>
            </a:r>
            <a:r>
              <a:rPr lang="en-US" altLang="ko-KR" sz="1400" b="1" dirty="0">
                <a:solidFill>
                  <a:srgbClr val="FF0066"/>
                </a:solidFill>
                <a:latin typeface="+mn-ea"/>
              </a:rPr>
              <a:t> </a:t>
            </a:r>
            <a:r>
              <a:rPr lang="ko-KR" altLang="en-US" sz="1400" b="1" dirty="0">
                <a:solidFill>
                  <a:srgbClr val="FF0066"/>
                </a:solidFill>
                <a:latin typeface="+mn-ea"/>
              </a:rPr>
              <a:t>참여 바랍니다</a:t>
            </a:r>
            <a:r>
              <a:rPr lang="en-US" altLang="ko-KR" sz="1400" b="1" dirty="0">
                <a:solidFill>
                  <a:srgbClr val="FF0066"/>
                </a:solidFill>
                <a:latin typeface="+mn-ea"/>
              </a:rPr>
              <a:t>. (</a:t>
            </a:r>
            <a:r>
              <a:rPr lang="ko-KR" altLang="en-US" sz="1400" b="1" dirty="0">
                <a:solidFill>
                  <a:srgbClr val="FF0066"/>
                </a:solidFill>
                <a:latin typeface="+mn-ea"/>
              </a:rPr>
              <a:t>사전신청 </a:t>
            </a:r>
            <a:r>
              <a:rPr lang="en-US" altLang="ko-KR" sz="1400" b="1" dirty="0">
                <a:solidFill>
                  <a:srgbClr val="FF0066"/>
                </a:solidFill>
                <a:latin typeface="+mn-ea"/>
              </a:rPr>
              <a:t>: 3</a:t>
            </a:r>
            <a:r>
              <a:rPr lang="ko-KR" altLang="en-US" sz="1400" b="1" dirty="0">
                <a:solidFill>
                  <a:srgbClr val="FF0066"/>
                </a:solidFill>
                <a:latin typeface="+mn-ea"/>
              </a:rPr>
              <a:t>페이지 참고</a:t>
            </a:r>
            <a:r>
              <a:rPr lang="en-US" altLang="ko-KR" sz="1400" b="1" dirty="0">
                <a:solidFill>
                  <a:srgbClr val="FF0066"/>
                </a:solidFill>
                <a:latin typeface="+mn-ea"/>
              </a:rPr>
              <a:t>)</a:t>
            </a:r>
          </a:p>
          <a:p>
            <a:pPr fontAlgn="base" latinLnBrk="0">
              <a:lnSpc>
                <a:spcPct val="150000"/>
              </a:lnSpc>
            </a:pPr>
            <a:r>
              <a:rPr lang="en-US" altLang="ko-KR" sz="1400" b="1" dirty="0">
                <a:solidFill>
                  <a:srgbClr val="FF0066"/>
                </a:solidFill>
                <a:latin typeface="+mn-ea"/>
              </a:rPr>
              <a:t>※ </a:t>
            </a:r>
            <a:r>
              <a:rPr lang="ko-KR" altLang="en-US" sz="1400" b="1" dirty="0">
                <a:solidFill>
                  <a:srgbClr val="FF0066"/>
                </a:solidFill>
                <a:latin typeface="+mn-ea"/>
              </a:rPr>
              <a:t>이력서 작성 및 제출하실 때 희망 대학 </a:t>
            </a:r>
            <a:r>
              <a:rPr lang="ko-KR" altLang="en-US" sz="1400" b="1" u="sng" dirty="0">
                <a:solidFill>
                  <a:srgbClr val="FF0066"/>
                </a:solidFill>
                <a:latin typeface="+mn-ea"/>
              </a:rPr>
              <a:t>인터뷰 날자</a:t>
            </a:r>
            <a:r>
              <a:rPr lang="en-US" altLang="ko-KR" sz="1400" b="1" u="sng" dirty="0">
                <a:solidFill>
                  <a:srgbClr val="FF0066"/>
                </a:solidFill>
                <a:latin typeface="+mn-ea"/>
              </a:rPr>
              <a:t>/</a:t>
            </a:r>
            <a:r>
              <a:rPr lang="ko-KR" altLang="en-US" sz="1400" b="1" u="sng" dirty="0">
                <a:solidFill>
                  <a:srgbClr val="FF0066"/>
                </a:solidFill>
                <a:latin typeface="+mn-ea"/>
              </a:rPr>
              <a:t>시간</a:t>
            </a:r>
            <a:r>
              <a:rPr lang="ko-KR" altLang="en-US" sz="1400" b="1" dirty="0">
                <a:solidFill>
                  <a:srgbClr val="FF0066"/>
                </a:solidFill>
                <a:latin typeface="+mn-ea"/>
              </a:rPr>
              <a:t> 기재하여 메일로 제출해주세요</a:t>
            </a:r>
            <a:r>
              <a:rPr lang="en-US" altLang="ko-KR" sz="1400" b="1" dirty="0">
                <a:solidFill>
                  <a:srgbClr val="FF0066"/>
                </a:solidFill>
                <a:latin typeface="+mn-ea"/>
              </a:rPr>
              <a:t>.</a:t>
            </a:r>
          </a:p>
        </p:txBody>
      </p:sp>
      <p:sp>
        <p:nvSpPr>
          <p:cNvPr id="9" name="슬라이드 번호 개체 틀 3"/>
          <p:cNvSpPr txBox="1">
            <a:spLocks/>
          </p:cNvSpPr>
          <p:nvPr/>
        </p:nvSpPr>
        <p:spPr>
          <a:xfrm>
            <a:off x="8567352" y="6469812"/>
            <a:ext cx="442504" cy="2476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ko-KR"/>
            </a:defPPr>
            <a:lvl1pPr marL="0" algn="r" defTabSz="914400" rtl="0" eaLnBrk="1" latinLnBrk="1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A0F403DA-CAE9-4273-A020-B287EA660EE4}" type="slidenum">
              <a:rPr lang="ko-KR" altLang="en-US" sz="1000" smtClean="0">
                <a:solidFill>
                  <a:prstClr val="black">
                    <a:tint val="75000"/>
                  </a:prstClr>
                </a:solidFill>
              </a:rPr>
              <a:pPr/>
              <a:t>15</a:t>
            </a:fld>
            <a:endParaRPr lang="ko-KR" altLang="en-US" sz="1000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7181770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3" name="그룹 32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32" name="그림 3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9144000" cy="6858000"/>
            </a:xfrm>
            <a:prstGeom prst="rect">
              <a:avLst/>
            </a:prstGeom>
          </p:spPr>
        </p:pic>
        <p:pic>
          <p:nvPicPr>
            <p:cNvPr id="8" name="그림 7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524328" y="620688"/>
              <a:ext cx="1440160" cy="173378"/>
            </a:xfrm>
            <a:prstGeom prst="rect">
              <a:avLst/>
            </a:prstGeom>
          </p:spPr>
        </p:pic>
      </p:grpSp>
      <p:pic>
        <p:nvPicPr>
          <p:cNvPr id="1029" name="Picture 5" descr="F:\2. 김동일PC_보조자료\13. CANON\2012-사진 공모전(대외협력팀)\작은 사진\크기변환_학생복지관-우체국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66250" y="3335906"/>
            <a:ext cx="4487369" cy="34425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F:\2. 김동일PC_보조자료\13. CANON\2012-사진 공모전(대외협력팀)\작은 사진\크기변환_크기변환_아고라홍보관-2관정면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66250" y="606736"/>
            <a:ext cx="4483405" cy="273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F:\2. 김동일PC_보조자료\13. CANON\2012-사진 공모전(대외협력팀)\작은 사진\크기변환_본관과호수공원.jpg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30"/>
          <a:stretch/>
        </p:blipFill>
        <p:spPr bwMode="auto">
          <a:xfrm>
            <a:off x="88726" y="604653"/>
            <a:ext cx="4474221" cy="35424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" descr="F:\2. 김동일PC_보조자료\13. CANON\2012-사진 공모전(대외협력팀)\작은 사진\크기변환_ERICA-본관-1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209" y="4147088"/>
            <a:ext cx="4479738" cy="26334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 Box 4"/>
          <p:cNvSpPr txBox="1">
            <a:spLocks noChangeArrowheads="1"/>
          </p:cNvSpPr>
          <p:nvPr/>
        </p:nvSpPr>
        <p:spPr bwMode="auto">
          <a:xfrm>
            <a:off x="379758" y="3068960"/>
            <a:ext cx="8440714" cy="92333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 lIns="0" tIns="0" rIns="0" bIns="0">
            <a:spAutoFit/>
          </a:bodyPr>
          <a:lstStyle/>
          <a:p>
            <a:pPr marL="215900" indent="-215900" algn="ctr" defTabSz="860425" fontAlgn="ctr" latinLnBrk="0">
              <a:tabLst>
                <a:tab pos="788988" algn="l"/>
              </a:tabLst>
              <a:defRPr/>
            </a:pPr>
            <a:r>
              <a:rPr kumimoji="0" lang="en-US" altLang="ko-KR" sz="6000" b="0" dirty="0">
                <a:solidFill>
                  <a:srgbClr val="FFCC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HY견고딕" pitchFamily="18" charset="-127"/>
                <a:ea typeface="HY견고딕" pitchFamily="18" charset="-127"/>
              </a:rPr>
              <a:t>Thank You !</a:t>
            </a:r>
          </a:p>
        </p:txBody>
      </p:sp>
    </p:spTree>
    <p:extLst>
      <p:ext uri="{BB962C8B-B14F-4D97-AF65-F5344CB8AC3E}">
        <p14:creationId xmlns:p14="http://schemas.microsoft.com/office/powerpoint/2010/main" val="34100040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0"/>
                            </p:stCondLst>
                            <p:childTnLst>
                              <p:par>
                                <p:cTn id="21" presetID="8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3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theme/theme1.xml><?xml version="1.0" encoding="utf-8"?>
<a:theme xmlns:a="http://schemas.openxmlformats.org/drawingml/2006/main" name="4_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1777</TotalTime>
  <Words>2188</Words>
  <Application>Microsoft Office PowerPoint</Application>
  <PresentationFormat>화면 슬라이드 쇼(4:3)</PresentationFormat>
  <Paragraphs>349</Paragraphs>
  <Slides>16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16</vt:i4>
      </vt:variant>
    </vt:vector>
  </HeadingPairs>
  <TitlesOfParts>
    <vt:vector size="21" baseType="lpstr">
      <vt:lpstr>HY견고딕</vt:lpstr>
      <vt:lpstr>HY헤드라인M</vt:lpstr>
      <vt:lpstr>맑은 고딕</vt:lpstr>
      <vt:lpstr>Arial</vt:lpstr>
      <vt:lpstr>4_Office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HYU</dc:creator>
  <cp:lastModifiedBy>신형상</cp:lastModifiedBy>
  <cp:revision>212</cp:revision>
  <dcterms:created xsi:type="dcterms:W3CDTF">2016-12-29T02:08:38Z</dcterms:created>
  <dcterms:modified xsi:type="dcterms:W3CDTF">2023-04-03T05:08:55Z</dcterms:modified>
</cp:coreProperties>
</file>