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30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25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00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023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414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76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636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343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855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78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C9E8A-E95F-4D92-84DC-959F986E6E50}" type="datetimeFigureOut">
              <a:rPr lang="ko-KR" altLang="en-US" smtClean="0"/>
              <a:t>2020-02-18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41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평행 사변형 3"/>
          <p:cNvSpPr/>
          <p:nvPr/>
        </p:nvSpPr>
        <p:spPr>
          <a:xfrm>
            <a:off x="971551" y="3143413"/>
            <a:ext cx="7200900" cy="513597"/>
          </a:xfrm>
          <a:prstGeom prst="parallelogram">
            <a:avLst>
              <a:gd name="adj" fmla="val 51804"/>
            </a:avLst>
          </a:prstGeom>
          <a:solidFill>
            <a:srgbClr val="EE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쏠</a:t>
            </a:r>
            <a:r>
              <a:rPr lang="en-US" altLang="ko-KR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(SOL) - </a:t>
            </a:r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대학교 </a:t>
            </a:r>
            <a:r>
              <a:rPr lang="ko-KR" altLang="en-US" sz="2000" dirty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학생증 체크카드 신청 프로세스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601392" y="2599332"/>
            <a:ext cx="59412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2020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년도 학생증 </a:t>
            </a:r>
            <a:r>
              <a:rPr lang="ko-KR" altLang="en-US" sz="2000" dirty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체크카드 신청</a:t>
            </a:r>
          </a:p>
        </p:txBody>
      </p:sp>
    </p:spTree>
    <p:extLst>
      <p:ext uri="{BB962C8B-B14F-4D97-AF65-F5344CB8AC3E}">
        <p14:creationId xmlns:p14="http://schemas.microsoft.com/office/powerpoint/2010/main" val="78329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00  </a:t>
            </a:r>
            <a:r>
              <a:rPr lang="ko-KR" altLang="en-US" dirty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안내사항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20875" y="1227163"/>
            <a:ext cx="6699162" cy="551468"/>
          </a:xfrm>
          <a:prstGeom prst="rect">
            <a:avLst/>
          </a:prstGeom>
          <a:noFill/>
          <a:ln w="2540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다음의 항목들을 미리 준비해주시면 훨씬 빠른 신청이 가능합니다</a:t>
            </a:r>
          </a:p>
        </p:txBody>
      </p:sp>
      <p:sp>
        <p:nvSpPr>
          <p:cNvPr id="6" name="Tekstboks 84"/>
          <p:cNvSpPr txBox="1">
            <a:spLocks noChangeArrowheads="1"/>
          </p:cNvSpPr>
          <p:nvPr/>
        </p:nvSpPr>
        <p:spPr bwMode="auto">
          <a:xfrm>
            <a:off x="611188" y="5144236"/>
            <a:ext cx="7921625" cy="783000"/>
          </a:xfrm>
          <a:prstGeom prst="rect">
            <a:avLst/>
          </a:prstGeom>
          <a:solidFill>
            <a:srgbClr val="EE4242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27000" tIns="27000" rIns="27000" bIns="5400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 latinLnBrk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 계좌가 없는 분들은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</a:t>
            </a:r>
            <a:r>
              <a:rPr lang="en-US" altLang="ko-KR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동시 개설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로 진행해주세요</a:t>
            </a:r>
            <a:r>
              <a:rPr lang="en-US" altLang="ko-KR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</a:t>
            </a:r>
          </a:p>
          <a:p>
            <a:pPr lvl="0" algn="ctr" fontAlgn="base" latinLnBrk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본인의 사진 등록 시</a:t>
            </a:r>
            <a:r>
              <a:rPr lang="en-US" altLang="ko-KR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반드시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본인임을 확인할 수 있는 사진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으로 등록해주세요</a:t>
            </a:r>
            <a:r>
              <a:rPr lang="en-US" altLang="ko-KR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</a:t>
            </a:r>
            <a:endParaRPr lang="ko-KR" altLang="en-US" b="1" kern="0" noProof="1">
              <a:ln>
                <a:solidFill>
                  <a:srgbClr val="ED1D8F">
                    <a:alpha val="0"/>
                  </a:srgbClr>
                </a:solidFill>
              </a:ln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8795" y="4939939"/>
            <a:ext cx="345366" cy="299628"/>
            <a:chOff x="-1804988" y="3211513"/>
            <a:chExt cx="587375" cy="509588"/>
          </a:xfrm>
          <a:solidFill>
            <a:srgbClr val="EE4242"/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-1471613" y="3211513"/>
              <a:ext cx="254000" cy="509588"/>
            </a:xfrm>
            <a:custGeom>
              <a:avLst/>
              <a:gdLst>
                <a:gd name="T0" fmla="*/ 1101 w 1101"/>
                <a:gd name="T1" fmla="*/ 1107 h 2208"/>
                <a:gd name="T2" fmla="*/ 400 w 1101"/>
                <a:gd name="T3" fmla="*/ 1107 h 2208"/>
                <a:gd name="T4" fmla="*/ 1101 w 1101"/>
                <a:gd name="T5" fmla="*/ 400 h 2208"/>
                <a:gd name="T6" fmla="*/ 1101 w 1101"/>
                <a:gd name="T7" fmla="*/ 0 h 2208"/>
                <a:gd name="T8" fmla="*/ 0 w 1101"/>
                <a:gd name="T9" fmla="*/ 1107 h 2208"/>
                <a:gd name="T10" fmla="*/ 0 w 1101"/>
                <a:gd name="T11" fmla="*/ 1107 h 2208"/>
                <a:gd name="T12" fmla="*/ 0 w 1101"/>
                <a:gd name="T13" fmla="*/ 1117 h 2208"/>
                <a:gd name="T14" fmla="*/ 0 w 1101"/>
                <a:gd name="T15" fmla="*/ 2208 h 2208"/>
                <a:gd name="T16" fmla="*/ 1101 w 1101"/>
                <a:gd name="T17" fmla="*/ 2208 h 2208"/>
                <a:gd name="T18" fmla="*/ 1101 w 1101"/>
                <a:gd name="T19" fmla="*/ 1107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1107"/>
                  </a:moveTo>
                  <a:lnTo>
                    <a:pt x="400" y="1107"/>
                  </a:lnTo>
                  <a:cubicBezTo>
                    <a:pt x="406" y="721"/>
                    <a:pt x="716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lnTo>
                    <a:pt x="1101" y="110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-1804988" y="3211513"/>
              <a:ext cx="255588" cy="509588"/>
            </a:xfrm>
            <a:custGeom>
              <a:avLst/>
              <a:gdLst>
                <a:gd name="T0" fmla="*/ 1101 w 1101"/>
                <a:gd name="T1" fmla="*/ 2208 h 2208"/>
                <a:gd name="T2" fmla="*/ 1101 w 1101"/>
                <a:gd name="T3" fmla="*/ 1107 h 2208"/>
                <a:gd name="T4" fmla="*/ 400 w 1101"/>
                <a:gd name="T5" fmla="*/ 1107 h 2208"/>
                <a:gd name="T6" fmla="*/ 1101 w 1101"/>
                <a:gd name="T7" fmla="*/ 400 h 2208"/>
                <a:gd name="T8" fmla="*/ 1101 w 1101"/>
                <a:gd name="T9" fmla="*/ 0 h 2208"/>
                <a:gd name="T10" fmla="*/ 0 w 1101"/>
                <a:gd name="T11" fmla="*/ 1107 h 2208"/>
                <a:gd name="T12" fmla="*/ 0 w 1101"/>
                <a:gd name="T13" fmla="*/ 1107 h 2208"/>
                <a:gd name="T14" fmla="*/ 0 w 1101"/>
                <a:gd name="T15" fmla="*/ 1117 h 2208"/>
                <a:gd name="T16" fmla="*/ 0 w 1101"/>
                <a:gd name="T17" fmla="*/ 2208 h 2208"/>
                <a:gd name="T18" fmla="*/ 1101 w 1101"/>
                <a:gd name="T19" fmla="*/ 2208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2208"/>
                  </a:moveTo>
                  <a:lnTo>
                    <a:pt x="1101" y="1107"/>
                  </a:lnTo>
                  <a:lnTo>
                    <a:pt x="400" y="1107"/>
                  </a:lnTo>
                  <a:cubicBezTo>
                    <a:pt x="406" y="721"/>
                    <a:pt x="717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 flipH="1" flipV="1">
            <a:off x="7967874" y="5831905"/>
            <a:ext cx="345366" cy="299628"/>
            <a:chOff x="-1804988" y="3211513"/>
            <a:chExt cx="587375" cy="509588"/>
          </a:xfrm>
          <a:solidFill>
            <a:srgbClr val="EE4242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-1471613" y="3211513"/>
              <a:ext cx="254000" cy="509588"/>
            </a:xfrm>
            <a:custGeom>
              <a:avLst/>
              <a:gdLst>
                <a:gd name="T0" fmla="*/ 1101 w 1101"/>
                <a:gd name="T1" fmla="*/ 1107 h 2208"/>
                <a:gd name="T2" fmla="*/ 400 w 1101"/>
                <a:gd name="T3" fmla="*/ 1107 h 2208"/>
                <a:gd name="T4" fmla="*/ 1101 w 1101"/>
                <a:gd name="T5" fmla="*/ 400 h 2208"/>
                <a:gd name="T6" fmla="*/ 1101 w 1101"/>
                <a:gd name="T7" fmla="*/ 0 h 2208"/>
                <a:gd name="T8" fmla="*/ 0 w 1101"/>
                <a:gd name="T9" fmla="*/ 1107 h 2208"/>
                <a:gd name="T10" fmla="*/ 0 w 1101"/>
                <a:gd name="T11" fmla="*/ 1107 h 2208"/>
                <a:gd name="T12" fmla="*/ 0 w 1101"/>
                <a:gd name="T13" fmla="*/ 1117 h 2208"/>
                <a:gd name="T14" fmla="*/ 0 w 1101"/>
                <a:gd name="T15" fmla="*/ 2208 h 2208"/>
                <a:gd name="T16" fmla="*/ 1101 w 1101"/>
                <a:gd name="T17" fmla="*/ 2208 h 2208"/>
                <a:gd name="T18" fmla="*/ 1101 w 1101"/>
                <a:gd name="T19" fmla="*/ 1107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1107"/>
                  </a:moveTo>
                  <a:lnTo>
                    <a:pt x="400" y="1107"/>
                  </a:lnTo>
                  <a:cubicBezTo>
                    <a:pt x="406" y="721"/>
                    <a:pt x="716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lnTo>
                    <a:pt x="1101" y="110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-1804988" y="3211513"/>
              <a:ext cx="255588" cy="509588"/>
            </a:xfrm>
            <a:custGeom>
              <a:avLst/>
              <a:gdLst>
                <a:gd name="T0" fmla="*/ 1101 w 1101"/>
                <a:gd name="T1" fmla="*/ 2208 h 2208"/>
                <a:gd name="T2" fmla="*/ 1101 w 1101"/>
                <a:gd name="T3" fmla="*/ 1107 h 2208"/>
                <a:gd name="T4" fmla="*/ 400 w 1101"/>
                <a:gd name="T5" fmla="*/ 1107 h 2208"/>
                <a:gd name="T6" fmla="*/ 1101 w 1101"/>
                <a:gd name="T7" fmla="*/ 400 h 2208"/>
                <a:gd name="T8" fmla="*/ 1101 w 1101"/>
                <a:gd name="T9" fmla="*/ 0 h 2208"/>
                <a:gd name="T10" fmla="*/ 0 w 1101"/>
                <a:gd name="T11" fmla="*/ 1107 h 2208"/>
                <a:gd name="T12" fmla="*/ 0 w 1101"/>
                <a:gd name="T13" fmla="*/ 1107 h 2208"/>
                <a:gd name="T14" fmla="*/ 0 w 1101"/>
                <a:gd name="T15" fmla="*/ 1117 h 2208"/>
                <a:gd name="T16" fmla="*/ 0 w 1101"/>
                <a:gd name="T17" fmla="*/ 2208 h 2208"/>
                <a:gd name="T18" fmla="*/ 1101 w 1101"/>
                <a:gd name="T19" fmla="*/ 2208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2208"/>
                  </a:moveTo>
                  <a:lnTo>
                    <a:pt x="1101" y="1107"/>
                  </a:lnTo>
                  <a:lnTo>
                    <a:pt x="400" y="1107"/>
                  </a:lnTo>
                  <a:cubicBezTo>
                    <a:pt x="406" y="721"/>
                    <a:pt x="717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/>
                </a:solidFill>
                <a:latin typeface="+mn-ea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265" y="2613895"/>
            <a:ext cx="2219863" cy="15188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099541" y="4499992"/>
            <a:ext cx="24419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또는 운전면허증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423" y="2017463"/>
            <a:ext cx="1650037" cy="245994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56168" y="4516930"/>
            <a:ext cx="17245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 </a:t>
            </a:r>
            <a:r>
              <a:rPr lang="en-US" altLang="ko-KR" sz="1200" dirty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 </a:t>
            </a:r>
            <a:r>
              <a:rPr lang="ko-KR" altLang="en-US" sz="1200" dirty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다운로드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EE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11000"/>
          <a:stretch/>
        </p:blipFill>
        <p:spPr>
          <a:xfrm>
            <a:off x="1241018" y="2286879"/>
            <a:ext cx="1335882" cy="2048149"/>
          </a:xfrm>
          <a:prstGeom prst="rect">
            <a:avLst/>
          </a:prstGeom>
          <a:effectLst/>
        </p:spPr>
      </p:pic>
      <p:sp>
        <p:nvSpPr>
          <p:cNvPr id="2" name="TextBox 1"/>
          <p:cNvSpPr txBox="1"/>
          <p:nvPr/>
        </p:nvSpPr>
        <p:spPr>
          <a:xfrm>
            <a:off x="5641834" y="2703812"/>
            <a:ext cx="315647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신분증이 </a:t>
            </a:r>
            <a:r>
              <a:rPr lang="ko-KR" altLang="en-US" sz="20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여권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이거나</a:t>
            </a:r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</a:t>
            </a:r>
          </a:p>
          <a:p>
            <a:r>
              <a:rPr lang="en-US" altLang="ko-KR" sz="20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lang="ko-KR" altLang="en-US" sz="20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달 이내 입출금 계좌 </a:t>
            </a:r>
            <a:endParaRPr lang="en-US" altLang="ko-KR" sz="2000" b="1" dirty="0" smtClean="0">
              <a:solidFill>
                <a:srgbClr val="00B05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ko-KR" altLang="en-US" sz="2000" b="1" dirty="0" err="1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신규건</a:t>
            </a:r>
            <a:r>
              <a:rPr lang="ko-KR" altLang="en-US" sz="160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이</a:t>
            </a:r>
            <a:r>
              <a:rPr lang="ko-KR" altLang="en-US" sz="20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있는 경우 </a:t>
            </a:r>
            <a:r>
              <a:rPr lang="ko-KR" altLang="en-US" sz="160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쏠에서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endParaRPr lang="en-US" altLang="ko-KR" sz="160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ko-KR" altLang="en-US" sz="160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 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불가</a:t>
            </a:r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</a:p>
          <a:p>
            <a:r>
              <a:rPr lang="ko-KR" altLang="en-US" sz="2000" u="sng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한양대학교 지점 </a:t>
            </a:r>
            <a:endParaRPr lang="en-US" altLang="ko-KR" sz="2000" u="sng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ko-KR" altLang="en-US" sz="2000" u="sng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방문 필수</a:t>
            </a:r>
            <a:r>
              <a:rPr lang="en-US" altLang="ko-KR" sz="2000" u="sng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 </a:t>
            </a:r>
            <a:endParaRPr lang="ko-KR" altLang="en-US" sz="2000" u="sng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8130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-141"/>
          <a:stretch/>
        </p:blipFill>
        <p:spPr>
          <a:xfrm>
            <a:off x="149062" y="1702193"/>
            <a:ext cx="1572938" cy="27231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01  </a:t>
            </a:r>
            <a:r>
              <a:rPr lang="ko-KR" altLang="en-US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회원가입</a:t>
            </a:r>
            <a:endParaRPr lang="ko-KR" altLang="en-US" dirty="0">
              <a:solidFill>
                <a:srgbClr val="EE4242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EE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0"/>
          <a:stretch/>
        </p:blipFill>
        <p:spPr>
          <a:xfrm>
            <a:off x="1964950" y="1694172"/>
            <a:ext cx="1574338" cy="27076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오른쪽 화살표 7"/>
          <p:cNvSpPr/>
          <p:nvPr/>
        </p:nvSpPr>
        <p:spPr>
          <a:xfrm>
            <a:off x="1744903" y="3008149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9" name="오른쪽 화살표 8"/>
          <p:cNvSpPr/>
          <p:nvPr/>
        </p:nvSpPr>
        <p:spPr>
          <a:xfrm>
            <a:off x="3572545" y="3007740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719" y="1704253"/>
            <a:ext cx="1576029" cy="28992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오른쪽 화살표 10"/>
          <p:cNvSpPr/>
          <p:nvPr/>
        </p:nvSpPr>
        <p:spPr>
          <a:xfrm>
            <a:off x="5397163" y="3008918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3498" y="1691221"/>
            <a:ext cx="1563453" cy="26711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오른쪽 화살표 12"/>
          <p:cNvSpPr/>
          <p:nvPr/>
        </p:nvSpPr>
        <p:spPr>
          <a:xfrm>
            <a:off x="7196814" y="3008918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D0384454-74AF-C34E-8DE8-7CAD46F6A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901" y="1702193"/>
            <a:ext cx="1568499" cy="28068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73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1173" y="3401229"/>
            <a:ext cx="160544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화면하단 </a:t>
            </a:r>
            <a:r>
              <a:rPr lang="en-US" altLang="ko-KR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‘</a:t>
            </a:r>
            <a:r>
              <a:rPr lang="ko-KR" altLang="en-US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상품몰</a:t>
            </a:r>
            <a:r>
              <a:rPr lang="en-US" altLang="ko-KR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’ </a:t>
            </a:r>
            <a:r>
              <a:rPr lang="ko-KR" altLang="en-US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진입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7"/>
          <a:stretch/>
        </p:blipFill>
        <p:spPr>
          <a:xfrm>
            <a:off x="469253" y="3762490"/>
            <a:ext cx="1617936" cy="27455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41243" y="6488522"/>
            <a:ext cx="164594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통장</a:t>
            </a:r>
            <a:r>
              <a:rPr lang="en-US" altLang="ko-KR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카드 동시개설</a:t>
            </a:r>
            <a:endParaRPr lang="en-US" altLang="ko-KR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95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또는 체크카드만 신청 선택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00481" y="6578987"/>
            <a:ext cx="1625632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비대면 실명인증 안내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2476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02  </a:t>
            </a:r>
            <a:r>
              <a:rPr lang="ko-KR" altLang="en-US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EE4242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EE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506977" y="6568971"/>
            <a:ext cx="1641606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입출금통장 상품 안내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1" b="1178"/>
          <a:stretch/>
        </p:blipFill>
        <p:spPr>
          <a:xfrm>
            <a:off x="2490724" y="3796277"/>
            <a:ext cx="1641606" cy="273766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4" name="직사각형 13"/>
          <p:cNvSpPr/>
          <p:nvPr/>
        </p:nvSpPr>
        <p:spPr>
          <a:xfrm>
            <a:off x="2506977" y="6427109"/>
            <a:ext cx="1106624" cy="102308"/>
          </a:xfrm>
          <a:prstGeom prst="rect">
            <a:avLst/>
          </a:prstGeom>
          <a:solidFill>
            <a:srgbClr val="3C5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9"/>
          <a:stretch/>
        </p:blipFill>
        <p:spPr bwMode="auto">
          <a:xfrm>
            <a:off x="4500482" y="3783497"/>
            <a:ext cx="1629836" cy="277641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415331" y="3700460"/>
            <a:ext cx="3921029" cy="3107038"/>
          </a:xfrm>
          <a:prstGeom prst="rect">
            <a:avLst/>
          </a:prstGeom>
          <a:noFill/>
          <a:ln w="25400">
            <a:solidFill>
              <a:srgbClr val="EE424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682523" y="3700148"/>
            <a:ext cx="1653837" cy="4671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체크카드만 신규하는 경우</a:t>
            </a:r>
            <a:endParaRPr lang="en-US" altLang="ko-KR" sz="900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해당 프로세스가 생략됩니다</a:t>
            </a:r>
            <a:r>
              <a:rPr lang="en-US" altLang="ko-KR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</a:p>
        </p:txBody>
      </p:sp>
      <p:sp>
        <p:nvSpPr>
          <p:cNvPr id="19" name="오른쪽 화살표 18"/>
          <p:cNvSpPr/>
          <p:nvPr/>
        </p:nvSpPr>
        <p:spPr>
          <a:xfrm>
            <a:off x="2150656" y="5068735"/>
            <a:ext cx="205566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0" name="오른쪽 화살표 19"/>
          <p:cNvSpPr/>
          <p:nvPr/>
        </p:nvSpPr>
        <p:spPr>
          <a:xfrm>
            <a:off x="4226235" y="5139681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2" name="오른쪽 화살표 21"/>
          <p:cNvSpPr/>
          <p:nvPr/>
        </p:nvSpPr>
        <p:spPr>
          <a:xfrm>
            <a:off x="2201415" y="1806310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4" name="TextBox 23"/>
          <p:cNvSpPr txBox="1"/>
          <p:nvPr/>
        </p:nvSpPr>
        <p:spPr>
          <a:xfrm>
            <a:off x="2547761" y="3426903"/>
            <a:ext cx="160544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카드 클릭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5"/>
          <a:srcRect b="3955"/>
          <a:stretch/>
        </p:blipFill>
        <p:spPr>
          <a:xfrm>
            <a:off x="4532365" y="579404"/>
            <a:ext cx="1597363" cy="2816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6" name="오른쪽 화살표 25"/>
          <p:cNvSpPr/>
          <p:nvPr/>
        </p:nvSpPr>
        <p:spPr>
          <a:xfrm>
            <a:off x="4251964" y="1806310"/>
            <a:ext cx="205566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8" name="TextBox 27"/>
          <p:cNvSpPr txBox="1"/>
          <p:nvPr/>
        </p:nvSpPr>
        <p:spPr>
          <a:xfrm>
            <a:off x="4521949" y="3461422"/>
            <a:ext cx="160544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 선택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5871" y="579404"/>
            <a:ext cx="1606579" cy="2816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0" name="오른쪽 화살표 29"/>
          <p:cNvSpPr/>
          <p:nvPr/>
        </p:nvSpPr>
        <p:spPr>
          <a:xfrm>
            <a:off x="6304613" y="1789362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31" name="TextBox 30"/>
          <p:cNvSpPr txBox="1"/>
          <p:nvPr/>
        </p:nvSpPr>
        <p:spPr>
          <a:xfrm>
            <a:off x="6542122" y="3430442"/>
            <a:ext cx="1647353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메뉴 하단 </a:t>
            </a:r>
            <a:r>
              <a:rPr lang="en-US" altLang="ko-KR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‘</a:t>
            </a:r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체크카드</a:t>
            </a:r>
            <a:r>
              <a:rPr lang="en-US" altLang="ko-KR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’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3" name="오른쪽 화살표 32"/>
          <p:cNvSpPr/>
          <p:nvPr/>
        </p:nvSpPr>
        <p:spPr>
          <a:xfrm>
            <a:off x="8254466" y="1806309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812" y="581430"/>
            <a:ext cx="1640377" cy="271333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35340" y="567559"/>
            <a:ext cx="1660882" cy="273286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직사각형 1"/>
          <p:cNvSpPr/>
          <p:nvPr/>
        </p:nvSpPr>
        <p:spPr>
          <a:xfrm>
            <a:off x="756745" y="3091003"/>
            <a:ext cx="309268" cy="2390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Picture 2" descr="C:\Users\0062-1823\Desktop\S뱅크\9000.참고자료\개인자료\아이콘\zip아이콘\gestures\png\48 (40)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984634" y="3218375"/>
            <a:ext cx="129509" cy="22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직사각형 38"/>
          <p:cNvSpPr/>
          <p:nvPr/>
        </p:nvSpPr>
        <p:spPr>
          <a:xfrm>
            <a:off x="3520050" y="2979207"/>
            <a:ext cx="281153" cy="19758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" name="Picture 2" descr="C:\Users\0062-1823\Desktop\S뱅크\9000.참고자료\개인자료\아이콘\zip아이콘\gestures\png\48 (40)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3771601" y="3150859"/>
            <a:ext cx="129509" cy="22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5301202" y="919423"/>
            <a:ext cx="786360" cy="19758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2" name="Picture 2" descr="C:\Users\0062-1823\Desktop\S뱅크\9000.참고자료\개인자료\아이콘\zip아이콘\gestures\png\48 (40)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5994597" y="1058471"/>
            <a:ext cx="129509" cy="22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직사각형 42"/>
          <p:cNvSpPr/>
          <p:nvPr/>
        </p:nvSpPr>
        <p:spPr>
          <a:xfrm>
            <a:off x="7329706" y="2128117"/>
            <a:ext cx="786360" cy="19758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4" name="Picture 2" descr="C:\Users\0062-1823\Desktop\S뱅크\9000.참고자료\개인자료\아이콘\zip아이콘\gestures\png\48 (40)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8023101" y="2267165"/>
            <a:ext cx="129509" cy="22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441242" y="6266995"/>
            <a:ext cx="1681329" cy="26695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Picture 2" descr="C:\Users\0062-1823\Desktop\S뱅크\9000.참고자료\개인자료\아이콘\zip아이콘\gestures\png\48 (40)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2058451" y="6455556"/>
            <a:ext cx="129509" cy="22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6537026" y="4441978"/>
            <a:ext cx="2443637" cy="1600438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학과명</a:t>
            </a:r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불일치시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카드 발급불가</a:t>
            </a:r>
            <a:r>
              <a:rPr lang="en-US" altLang="ko-KR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</a:p>
          <a:p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확인</a:t>
            </a:r>
            <a:r>
              <a:rPr lang="en-US" altLang="ko-K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8492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476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02  </a:t>
            </a:r>
            <a:r>
              <a:rPr lang="ko-KR" altLang="en-US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EE4242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EE4242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EE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7"/>
          <a:stretch/>
        </p:blipFill>
        <p:spPr>
          <a:xfrm>
            <a:off x="468313" y="3722845"/>
            <a:ext cx="1613046" cy="27650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68313" y="6553582"/>
            <a:ext cx="1613046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학적정보 입력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3"/>
          <a:stretch/>
        </p:blipFill>
        <p:spPr>
          <a:xfrm>
            <a:off x="2467835" y="3731916"/>
            <a:ext cx="1623505" cy="275729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오른쪽 화살표 8"/>
          <p:cNvSpPr/>
          <p:nvPr/>
        </p:nvSpPr>
        <p:spPr>
          <a:xfrm>
            <a:off x="2187717" y="5074002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0" name="TextBox 9"/>
          <p:cNvSpPr txBox="1"/>
          <p:nvPr/>
        </p:nvSpPr>
        <p:spPr>
          <a:xfrm>
            <a:off x="2482960" y="6530316"/>
            <a:ext cx="159261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기타정보 입력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4" name="오른쪽 화살표 13"/>
          <p:cNvSpPr/>
          <p:nvPr/>
        </p:nvSpPr>
        <p:spPr>
          <a:xfrm>
            <a:off x="4189678" y="5056887"/>
            <a:ext cx="205566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4"/>
          <a:stretch/>
        </p:blipFill>
        <p:spPr>
          <a:xfrm>
            <a:off x="4470082" y="3731916"/>
            <a:ext cx="1617075" cy="27913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4470082" y="6541128"/>
            <a:ext cx="161304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신청 완료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9"/>
          <a:stretch/>
        </p:blipFill>
        <p:spPr bwMode="auto">
          <a:xfrm>
            <a:off x="458362" y="491158"/>
            <a:ext cx="1629956" cy="27764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34997" y="3266552"/>
            <a:ext cx="163776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신분증 촬영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36756" y="1044427"/>
            <a:ext cx="2057402" cy="1292772"/>
          </a:xfrm>
          <a:prstGeom prst="rect">
            <a:avLst/>
          </a:prstGeom>
        </p:spPr>
      </p:pic>
      <p:sp>
        <p:nvSpPr>
          <p:cNvPr id="22" name="오른쪽 화살표 21"/>
          <p:cNvSpPr/>
          <p:nvPr/>
        </p:nvSpPr>
        <p:spPr>
          <a:xfrm>
            <a:off x="2201415" y="1806310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3" name="오른쪽 화살표 22"/>
          <p:cNvSpPr/>
          <p:nvPr/>
        </p:nvSpPr>
        <p:spPr>
          <a:xfrm>
            <a:off x="4125837" y="1806310"/>
            <a:ext cx="205566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4" name="오른쪽 화살표 23"/>
          <p:cNvSpPr/>
          <p:nvPr/>
        </p:nvSpPr>
        <p:spPr>
          <a:xfrm>
            <a:off x="6178485" y="1789362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5" name="오른쪽 화살표 24"/>
          <p:cNvSpPr/>
          <p:nvPr/>
        </p:nvSpPr>
        <p:spPr>
          <a:xfrm>
            <a:off x="8112575" y="1806309"/>
            <a:ext cx="183822" cy="205033"/>
          </a:xfrm>
          <a:prstGeom prst="rightArrow">
            <a:avLst/>
          </a:prstGeom>
          <a:noFill/>
          <a:ln w="19050">
            <a:solidFill>
              <a:srgbClr val="EE4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6" name="직사각형 25"/>
          <p:cNvSpPr/>
          <p:nvPr/>
        </p:nvSpPr>
        <p:spPr>
          <a:xfrm>
            <a:off x="5297346" y="1987528"/>
            <a:ext cx="268076" cy="25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8016" y="494724"/>
            <a:ext cx="1624709" cy="27650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6418017" y="3270280"/>
            <a:ext cx="159774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약관 동의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45340" y="3280241"/>
            <a:ext cx="351330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추가인증 진행</a:t>
            </a:r>
            <a:endParaRPr lang="ko-KR" altLang="en-US" sz="95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6"/>
          <a:stretch/>
        </p:blipFill>
        <p:spPr bwMode="auto">
          <a:xfrm>
            <a:off x="2417028" y="509098"/>
            <a:ext cx="1653930" cy="27655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9"/>
          <a:stretch/>
        </p:blipFill>
        <p:spPr bwMode="auto">
          <a:xfrm>
            <a:off x="4354745" y="491158"/>
            <a:ext cx="1603903" cy="27556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2355763" y="2711058"/>
            <a:ext cx="1776460" cy="56085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 계좌가 있는 경우</a:t>
            </a:r>
            <a:endParaRPr lang="en-US" altLang="ko-KR" sz="900" dirty="0" smtClean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☞ 계좌 정보로 인증</a:t>
            </a:r>
            <a:endParaRPr lang="ko-KR" altLang="en-US" sz="900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285243" y="2599459"/>
            <a:ext cx="1757267" cy="68698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 계좌가 없는 경우</a:t>
            </a:r>
            <a:endParaRPr lang="en-US" altLang="ko-KR" sz="900" dirty="0" smtClean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① </a:t>
            </a:r>
            <a:r>
              <a:rPr lang="ko-KR" altLang="en-US" sz="900" dirty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안면인증 </a:t>
            </a:r>
            <a:endParaRPr lang="en-US" altLang="ko-KR" sz="900" dirty="0" smtClean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② </a:t>
            </a:r>
            <a:r>
              <a:rPr lang="ko-KR" altLang="en-US" sz="900" dirty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다른</a:t>
            </a:r>
            <a:r>
              <a:rPr lang="en-US" altLang="ko-KR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은행 계좌인증 </a:t>
            </a:r>
            <a:endParaRPr lang="en-US" altLang="ko-KR" sz="900" dirty="0" smtClean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③</a:t>
            </a:r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900" dirty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영상통화 </a:t>
            </a:r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中 택</a:t>
            </a:r>
            <a:r>
              <a:rPr lang="en-US" altLang="ko-KR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1</a:t>
            </a:r>
            <a:endParaRPr lang="ko-KR" altLang="en-US" sz="900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7801" y="445017"/>
            <a:ext cx="5736511" cy="3048190"/>
          </a:xfrm>
          <a:prstGeom prst="rect">
            <a:avLst/>
          </a:prstGeom>
          <a:noFill/>
          <a:ln w="25400">
            <a:solidFill>
              <a:srgbClr val="EE424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4455557" y="441076"/>
            <a:ext cx="1653837" cy="4671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체크카드만 신규하는 경우</a:t>
            </a:r>
            <a:endParaRPr lang="en-US" altLang="ko-KR" sz="900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해당 프로세스가 생략됩니다</a:t>
            </a:r>
            <a:r>
              <a:rPr lang="en-US" altLang="ko-KR" sz="900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360881" y="4094729"/>
            <a:ext cx="2443637" cy="1600438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학과명</a:t>
            </a:r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불일치시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카드 발급불가</a:t>
            </a:r>
            <a:r>
              <a:rPr lang="en-US" altLang="ko-KR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</a:p>
          <a:p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확인</a:t>
            </a:r>
            <a:r>
              <a:rPr lang="en-US" altLang="ko-K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2482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0BB95A6180AB5C41969B603FF391DE41" ma:contentTypeVersion="0" ma:contentTypeDescription="새 문서를 만듭니다." ma:contentTypeScope="" ma:versionID="fd0431ccb364fac4ca578047f546fec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8616AE-F838-4CDB-8B18-AE9E88203B52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0B2EB37-A43B-4894-B8F3-0B7F0E8635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6CDE38F-19A8-41D0-82ED-DCDF95BC21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185</Words>
  <Application>Microsoft Office PowerPoint</Application>
  <PresentationFormat>화면 슬라이드 쇼(4:3)</PresentationFormat>
  <Paragraphs>51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2" baseType="lpstr">
      <vt:lpstr>맑은 고딕</vt:lpstr>
      <vt:lpstr>원신한 Light</vt:lpstr>
      <vt:lpstr>원신한 Medium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전수연(13200267)</dc:creator>
  <cp:lastModifiedBy>user</cp:lastModifiedBy>
  <cp:revision>18</cp:revision>
  <dcterms:created xsi:type="dcterms:W3CDTF">2019-10-31T00:09:23Z</dcterms:created>
  <dcterms:modified xsi:type="dcterms:W3CDTF">2020-02-18T04:21:35Z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0x0101000BB95A6180AB5C41969B603FF391DE41</vt:lpwstr>
  </property>
</Properties>
</file>