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박지현" initials="박" lastIdx="7" clrIdx="0">
    <p:extLst>
      <p:ext uri="{19B8F6BF-5375-455C-9EA6-DF929625EA0E}">
        <p15:presenceInfo xmlns:p15="http://schemas.microsoft.com/office/powerpoint/2012/main" userId="박지현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7995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708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98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923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319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2597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3576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069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43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657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025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8103B-9854-4509-AB36-9A81FFDD9098}" type="datetimeFigureOut">
              <a:rPr lang="ko-KR" altLang="en-US" smtClean="0"/>
              <a:t>2024-05-03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3D8DB-41BC-478B-B7EF-A2B0846CD3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68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34296" y="321248"/>
            <a:ext cx="4098757" cy="398291"/>
          </a:xfrm>
          <a:solidFill>
            <a:schemeClr val="accent1"/>
          </a:solidFill>
        </p:spPr>
        <p:txBody>
          <a:bodyPr anchor="ctr" anchorCtr="0">
            <a:normAutofit/>
          </a:bodyPr>
          <a:lstStyle/>
          <a:p>
            <a:pPr algn="l">
              <a:lnSpc>
                <a:spcPct val="70000"/>
              </a:lnSpc>
            </a:pPr>
            <a:r>
              <a:rPr lang="en-US" altLang="ko-KR" sz="1800" b="1" dirty="0" smtClean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6. </a:t>
            </a:r>
            <a:r>
              <a:rPr lang="ko-KR" altLang="en-US" sz="1800" b="1" dirty="0" smtClean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경상대학    </a:t>
            </a:r>
            <a:r>
              <a:rPr lang="en-US" altLang="ko-KR" sz="1800" b="1" dirty="0" smtClean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(031-400-5610)</a:t>
            </a:r>
            <a:endParaRPr lang="ko-KR" altLang="en-US" sz="1800" b="1" dirty="0"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729806"/>
              </p:ext>
            </p:extLst>
          </p:nvPr>
        </p:nvGraphicFramePr>
        <p:xfrm>
          <a:off x="417439" y="897365"/>
          <a:ext cx="11096135" cy="30597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9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1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21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44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0710">
                  <a:extLst>
                    <a:ext uri="{9D8B030D-6E8A-4147-A177-3AD203B41FA5}">
                      <a16:colId xmlns:a16="http://schemas.microsoft.com/office/drawing/2014/main" val="3425899493"/>
                    </a:ext>
                  </a:extLst>
                </a:gridCol>
                <a:gridCol w="1995948">
                  <a:extLst>
                    <a:ext uri="{9D8B030D-6E8A-4147-A177-3AD203B41FA5}">
                      <a16:colId xmlns:a16="http://schemas.microsoft.com/office/drawing/2014/main" val="2303697834"/>
                    </a:ext>
                  </a:extLst>
                </a:gridCol>
                <a:gridCol w="2163097">
                  <a:extLst>
                    <a:ext uri="{9D8B030D-6E8A-4147-A177-3AD203B41FA5}">
                      <a16:colId xmlns:a16="http://schemas.microsoft.com/office/drawing/2014/main" val="1943915322"/>
                    </a:ext>
                  </a:extLst>
                </a:gridCol>
              </a:tblGrid>
              <a:tr h="32001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구분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전공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지원과정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제출서류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선발과정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선발인원</a:t>
                      </a:r>
                      <a:b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</a:b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인원제한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심사기준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38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부전공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경제학부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360000" algn="l" fontAlgn="ctr"/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HY-in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신청</a:t>
                      </a:r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marL="360000" algn="l" fontAlgn="ctr"/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-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제출서류 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첨부파일 업로드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서류심사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 심사에 의한 선발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지원신청서 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100%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3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경영학부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53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보험계리학과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FF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53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회계세무학과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해당없음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538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다중전공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경제학부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360000" algn="l" fontAlgn="ctr"/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HY-in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신청</a:t>
                      </a:r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marL="360000" algn="l" fontAlgn="ctr"/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-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제출서류 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첨부파일 업로드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l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서류심사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해당학년 정원의 </a:t>
                      </a:r>
                      <a: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20%</a:t>
                      </a:r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이내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학업성적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50%, </a:t>
                      </a:r>
                      <a: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/>
                      </a:r>
                      <a:b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</a:b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경제학 전공과목 취득 학점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5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경영학부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sngStrike" dirty="0">
                        <a:solidFill>
                          <a:srgbClr val="FF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 심사에 의한 선발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학업성적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</a:t>
                      </a:r>
                      <a: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%, </a:t>
                      </a:r>
                      <a:br>
                        <a:rPr lang="en-US" altLang="ko-KR" sz="110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</a:br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경영학 전공과목 취득 학점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</a:t>
                      </a:r>
                      <a:endParaRPr lang="en-US" altLang="ko-KR" sz="1100" b="0" i="0" u="none" strike="sng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51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보험계리학과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입학정원 </a:t>
                      </a:r>
                      <a:r>
                        <a:rPr lang="en-US" altLang="ko-KR" sz="110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30%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학업성적 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</a:t>
                      </a: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지정 과목 취득 평점 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미적분학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1,2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또는 </a:t>
                      </a:r>
                      <a:r>
                        <a:rPr lang="ko-KR" altLang="en-US" sz="110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미분적분학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1,2)</a:t>
                      </a:r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53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회계세무학과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해당없음</a:t>
                      </a:r>
                      <a:r>
                        <a:rPr lang="ko-KR" altLang="en-US" sz="1100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345688"/>
              </p:ext>
            </p:extLst>
          </p:nvPr>
        </p:nvGraphicFramePr>
        <p:xfrm>
          <a:off x="427271" y="4062839"/>
          <a:ext cx="11076471" cy="9011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86432">
                  <a:extLst>
                    <a:ext uri="{9D8B030D-6E8A-4147-A177-3AD203B41FA5}">
                      <a16:colId xmlns:a16="http://schemas.microsoft.com/office/drawing/2014/main" val="2199779775"/>
                    </a:ext>
                  </a:extLst>
                </a:gridCol>
                <a:gridCol w="2691914">
                  <a:extLst>
                    <a:ext uri="{9D8B030D-6E8A-4147-A177-3AD203B41FA5}">
                      <a16:colId xmlns:a16="http://schemas.microsoft.com/office/drawing/2014/main" val="3763994269"/>
                    </a:ext>
                  </a:extLst>
                </a:gridCol>
                <a:gridCol w="1478766">
                  <a:extLst>
                    <a:ext uri="{9D8B030D-6E8A-4147-A177-3AD203B41FA5}">
                      <a16:colId xmlns:a16="http://schemas.microsoft.com/office/drawing/2014/main" val="2692211420"/>
                    </a:ext>
                  </a:extLst>
                </a:gridCol>
                <a:gridCol w="1473036">
                  <a:extLst>
                    <a:ext uri="{9D8B030D-6E8A-4147-A177-3AD203B41FA5}">
                      <a16:colId xmlns:a16="http://schemas.microsoft.com/office/drawing/2014/main" val="896050310"/>
                    </a:ext>
                  </a:extLst>
                </a:gridCol>
                <a:gridCol w="1641987">
                  <a:extLst>
                    <a:ext uri="{9D8B030D-6E8A-4147-A177-3AD203B41FA5}">
                      <a16:colId xmlns:a16="http://schemas.microsoft.com/office/drawing/2014/main" val="3636640129"/>
                    </a:ext>
                  </a:extLst>
                </a:gridCol>
                <a:gridCol w="1504336">
                  <a:extLst>
                    <a:ext uri="{9D8B030D-6E8A-4147-A177-3AD203B41FA5}">
                      <a16:colId xmlns:a16="http://schemas.microsoft.com/office/drawing/2014/main" val="1253711064"/>
                    </a:ext>
                  </a:extLst>
                </a:gridCol>
              </a:tblGrid>
              <a:tr h="29285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대학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전공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주전공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부전공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다전공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2,3</a:t>
                      </a:r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전공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복수전공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987929"/>
                  </a:ext>
                </a:extLst>
              </a:tr>
              <a:tr h="60831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경상대학</a:t>
                      </a:r>
                      <a:endParaRPr lang="en-US" altLang="ko-KR" sz="1100" b="1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ctr" fontAlgn="ctr"/>
                      <a:endParaRPr lang="en-US" altLang="ko-KR" sz="1100" b="1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ctr" fontAlgn="ctr"/>
                      <a:r>
                        <a:rPr lang="ko-KR" altLang="en-US" sz="11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졸업논문</a:t>
                      </a:r>
                      <a:endParaRPr lang="ko-KR" altLang="en-US" sz="1100" b="1" i="0" u="none" strike="noStrike" dirty="0">
                        <a:solidFill>
                          <a:srgbClr val="FF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경제학부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경영학부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보험계리학과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59202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699985"/>
              </p:ext>
            </p:extLst>
          </p:nvPr>
        </p:nvGraphicFramePr>
        <p:xfrm>
          <a:off x="417439" y="5210417"/>
          <a:ext cx="11096135" cy="12998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25761">
                  <a:extLst>
                    <a:ext uri="{9D8B030D-6E8A-4147-A177-3AD203B41FA5}">
                      <a16:colId xmlns:a16="http://schemas.microsoft.com/office/drawing/2014/main" val="2199779775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3763994269"/>
                    </a:ext>
                  </a:extLst>
                </a:gridCol>
                <a:gridCol w="2421685">
                  <a:extLst>
                    <a:ext uri="{9D8B030D-6E8A-4147-A177-3AD203B41FA5}">
                      <a16:colId xmlns:a16="http://schemas.microsoft.com/office/drawing/2014/main" val="896050310"/>
                    </a:ext>
                  </a:extLst>
                </a:gridCol>
                <a:gridCol w="2585884">
                  <a:extLst>
                    <a:ext uri="{9D8B030D-6E8A-4147-A177-3AD203B41FA5}">
                      <a16:colId xmlns:a16="http://schemas.microsoft.com/office/drawing/2014/main" val="3636640129"/>
                    </a:ext>
                  </a:extLst>
                </a:gridCol>
                <a:gridCol w="2025445">
                  <a:extLst>
                    <a:ext uri="{9D8B030D-6E8A-4147-A177-3AD203B41FA5}">
                      <a16:colId xmlns:a16="http://schemas.microsoft.com/office/drawing/2014/main" val="1253711064"/>
                    </a:ext>
                  </a:extLst>
                </a:gridCol>
              </a:tblGrid>
              <a:tr h="25626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대학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전공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부전공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다전공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2,3</a:t>
                      </a:r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전공</a:t>
                      </a:r>
                      <a:r>
                        <a:rPr lang="en-US" altLang="ko-KR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복수전공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987929"/>
                  </a:ext>
                </a:extLst>
              </a:tr>
              <a:tr h="3539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선수강과목</a:t>
                      </a:r>
                      <a:endParaRPr lang="ko-KR" altLang="en-US" sz="1100" b="1" i="0" u="none" strike="noStrike" dirty="0">
                        <a:solidFill>
                          <a:srgbClr val="FF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경제학부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659202"/>
                  </a:ext>
                </a:extLst>
              </a:tr>
              <a:tr h="2187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경영학부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경제원론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경영학원론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회계정보의이해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경제원론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경영학원론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회계정보의이해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중급회계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 </a:t>
                      </a:r>
                    </a:p>
                    <a:p>
                      <a:pPr algn="ctr" fontAlgn="b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마케팅관리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생산운영관리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조직행동론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재무관리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727179"/>
                  </a:ext>
                </a:extLst>
              </a:tr>
              <a:tr h="1082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보험계리학과</a:t>
                      </a:r>
                      <a:endParaRPr lang="ko-KR" altLang="en-US" sz="1100" b="0" i="0" u="none" strike="noStrike" dirty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보험수리학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 </a:t>
                      </a:r>
                      <a:r>
                        <a:rPr lang="ko-KR" altLang="en-US" sz="11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보험수리학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수리통계이론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 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수리통계이론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2, 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금융공학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1, 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금융공학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</a:t>
                      </a: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324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83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44434" y="760861"/>
            <a:ext cx="2630905" cy="458521"/>
          </a:xfrm>
          <a:solidFill>
            <a:schemeClr val="accent1"/>
          </a:solidFill>
        </p:spPr>
        <p:txBody>
          <a:bodyPr anchor="ctr" anchorCtr="0">
            <a:normAutofit/>
          </a:bodyPr>
          <a:lstStyle/>
          <a:p>
            <a:pPr algn="l">
              <a:lnSpc>
                <a:spcPct val="70000"/>
              </a:lnSpc>
            </a:pPr>
            <a:r>
              <a:rPr lang="en-US" altLang="ko-KR" sz="1800" b="1" dirty="0" smtClean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9. </a:t>
            </a:r>
            <a:r>
              <a:rPr lang="ko-KR" altLang="en-US" sz="1800" b="1" dirty="0" err="1" smtClean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융합전공</a:t>
            </a:r>
            <a:endParaRPr lang="ko-KR" altLang="en-US" sz="1800" b="1" dirty="0"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69897"/>
              </p:ext>
            </p:extLst>
          </p:nvPr>
        </p:nvGraphicFramePr>
        <p:xfrm>
          <a:off x="244434" y="1485322"/>
          <a:ext cx="11505114" cy="35684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2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57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05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79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53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314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구분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전공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지원과정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제출서류</a:t>
                      </a:r>
                      <a:r>
                        <a:rPr lang="en-US" altLang="ko-KR" sz="1100" b="1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(HY-in)</a:t>
                      </a:r>
                      <a:endParaRPr lang="ko-KR" altLang="en-US" sz="1100" b="1" i="0" u="none" strike="noStrike" dirty="0" smtClean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선발과정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선발인원</a:t>
                      </a:r>
                      <a:br>
                        <a:rPr lang="ko-KR" altLang="en-US" sz="1100" b="1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</a:br>
                      <a:r>
                        <a:rPr lang="en-US" altLang="ko-KR" sz="1100" b="1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1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인원제한</a:t>
                      </a:r>
                      <a:r>
                        <a:rPr lang="en-US" altLang="ko-KR" sz="1100" b="1" u="none" strike="noStrike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b="1" i="0" u="none" strike="noStrike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심사기준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4145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융합전공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디자인공학전공</a:t>
                      </a:r>
                      <a:endParaRPr lang="en-US" altLang="ko-KR" sz="1100" b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관장대학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소프트웨어융합대학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(031-400-1004)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marL="180000" algn="l" fontAlgn="ctr"/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HY-in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신청</a:t>
                      </a:r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marL="180000" algn="l" fontAlgn="ctr"/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-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제출서류 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 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첨부파일 업로드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학업계획서</a:t>
                      </a:r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서류심사 </a:t>
                      </a:r>
                      <a:r>
                        <a:rPr lang="en-US" altLang="ko-KR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/ </a:t>
                      </a:r>
                      <a:r>
                        <a:rPr lang="ko-KR" altLang="en-US" sz="1100" u="none" strike="noStrike" dirty="0" err="1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학과면접</a:t>
                      </a: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실시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면접일정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 별도 안내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en-US" altLang="ko-KR" sz="1100" u="none" strike="noStrike" dirty="0" smtClean="0"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학과 심사에 의한 선발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성적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학업계획서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30</a:t>
                      </a:r>
                      <a:r>
                        <a:rPr lang="en-US" altLang="ko-KR" sz="1100" b="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% </a:t>
                      </a:r>
                      <a:endParaRPr lang="en-US" altLang="ko-KR" sz="1100" b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면접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20%</a:t>
                      </a: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4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글로벌전략커뮤니케이션전공</a:t>
                      </a:r>
                      <a:endParaRPr lang="en-US" altLang="ko-KR" sz="1100" b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관장대학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언론정보대학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(031-400-5395)</a:t>
                      </a: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서류심사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누적평점성적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120</a:t>
                      </a:r>
                      <a:r>
                        <a:rPr lang="ko-KR" altLang="en-US" sz="1100" b="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점</a:t>
                      </a:r>
                      <a:br>
                        <a:rPr lang="ko-KR" altLang="en-US" sz="1100" b="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</a:br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학업계획서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80</a:t>
                      </a:r>
                      <a:r>
                        <a:rPr lang="ko-KR" altLang="en-US" sz="1100" b="0" u="none" strike="noStrike" dirty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점</a:t>
                      </a:r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4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신산업소프트웨어전공</a:t>
                      </a:r>
                      <a:endParaRPr lang="en-US" altLang="ko-KR" sz="1100" b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관장대학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소프트웨어융합대학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(031-400-1004)</a:t>
                      </a: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성적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학업계획서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 </a:t>
                      </a: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5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산업인공지능전공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관장대학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소프트웨어융합대학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(031-400-1004)</a:t>
                      </a: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성적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학업계획서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50% </a:t>
                      </a: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546634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비즈니스애널리틱스전공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11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관장대학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: </a:t>
                      </a: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경상대학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(031-400-5610)</a:t>
                      </a: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8018055"/>
                  </a:ext>
                </a:extLst>
              </a:tr>
              <a:tr h="617499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90444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없음</a:t>
                      </a:r>
                      <a:endParaRPr lang="en-US" altLang="ko-KR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성적 </a:t>
                      </a:r>
                      <a:r>
                        <a:rPr lang="en-US" altLang="ko-KR" sz="1100" b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70%</a:t>
                      </a: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관련과목이수 </a:t>
                      </a:r>
                      <a:r>
                        <a:rPr lang="en-US" altLang="ko-KR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30%</a:t>
                      </a:r>
                      <a:endParaRPr lang="ko-KR" altLang="en-US" sz="1100" b="0" i="0" u="none" strike="noStrike" dirty="0" smtClean="0">
                        <a:solidFill>
                          <a:schemeClr val="tx1"/>
                        </a:solidFill>
                        <a:effectLst/>
                        <a:latin typeface="KoPub돋움체 Light" panose="00000300000000000000" pitchFamily="2" charset="-127"/>
                        <a:ea typeface="KoPub돋움체 Light" panose="00000300000000000000" pitchFamily="2" charset="-127"/>
                      </a:endParaRPr>
                    </a:p>
                  </a:txBody>
                  <a:tcPr marL="6030" marR="6030" marT="603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833269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2559037" y="850050"/>
            <a:ext cx="21958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ctr"/>
            <a:r>
              <a:rPr lang="ko-KR" altLang="en-US" b="1" dirty="0" smtClean="0">
                <a:solidFill>
                  <a:srgbClr val="FF0000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졸업논문 없음</a:t>
            </a:r>
            <a:endParaRPr lang="ko-KR" altLang="en-US" b="1" dirty="0">
              <a:solidFill>
                <a:srgbClr val="FF0000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343" y="5188947"/>
            <a:ext cx="45175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*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융합전공</a:t>
            </a:r>
            <a:r>
              <a:rPr lang="ko-KR" altLang="en-US" sz="1200" b="1" dirty="0" smtClean="0">
                <a:solidFill>
                  <a:srgbClr val="FF0000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 지능형로봇학과는 공학대학 지능형로봇학과로 선택하여 신청</a:t>
            </a:r>
            <a:endParaRPr lang="ko-KR" altLang="en-US" sz="1200" b="1" dirty="0">
              <a:solidFill>
                <a:srgbClr val="FF0000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830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1242</TotalTime>
  <Words>330</Words>
  <Application>Microsoft Office PowerPoint</Application>
  <PresentationFormat>와이드스크린</PresentationFormat>
  <Paragraphs>113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KoPub돋움체 Bold</vt:lpstr>
      <vt:lpstr>KoPub돋움체 Light</vt:lpstr>
      <vt:lpstr>맑은 고딕</vt:lpstr>
      <vt:lpstr>Arial</vt:lpstr>
      <vt:lpstr>Office 테마</vt:lpstr>
      <vt:lpstr> 6. 경상대학    (031-400-5610)</vt:lpstr>
      <vt:lpstr> 9. 융합전공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EEHYI</cp:lastModifiedBy>
  <cp:revision>109</cp:revision>
  <cp:lastPrinted>2019-03-28T06:30:29Z</cp:lastPrinted>
  <dcterms:created xsi:type="dcterms:W3CDTF">2018-11-13T07:23:30Z</dcterms:created>
  <dcterms:modified xsi:type="dcterms:W3CDTF">2024-05-03T07:23:03Z</dcterms:modified>
</cp:coreProperties>
</file>