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3" r:id="rId3"/>
    <p:sldId id="287" r:id="rId4"/>
    <p:sldId id="276" r:id="rId5"/>
    <p:sldId id="277" r:id="rId6"/>
    <p:sldId id="274" r:id="rId7"/>
    <p:sldId id="275" r:id="rId8"/>
    <p:sldId id="286" r:id="rId9"/>
    <p:sldId id="280" r:id="rId10"/>
    <p:sldId id="281" r:id="rId11"/>
    <p:sldId id="282" r:id="rId12"/>
    <p:sldId id="283" r:id="rId1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CE39"/>
    <a:srgbClr val="D9D9D9"/>
    <a:srgbClr val="CFCFCF"/>
    <a:srgbClr val="E7E7E7"/>
    <a:srgbClr val="C8C8C8"/>
    <a:srgbClr val="F7931E"/>
    <a:srgbClr val="B4B4B4"/>
    <a:srgbClr val="969696"/>
    <a:srgbClr val="004C86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6" autoAdjust="0"/>
    <p:restoredTop sz="94614" autoAdjust="0"/>
  </p:normalViewPr>
  <p:slideViewPr>
    <p:cSldViewPr snapToGrid="0">
      <p:cViewPr varScale="1">
        <p:scale>
          <a:sx n="97" d="100"/>
          <a:sy n="97" d="100"/>
        </p:scale>
        <p:origin x="33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6A52E-4417-4E27-9758-92D08BBC5588}" type="datetimeFigureOut">
              <a:rPr lang="ko-KR" altLang="en-US" smtClean="0"/>
              <a:pPr/>
              <a:t>2022-12-21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5A4955-3250-4C52-AD3C-DF6C06AC8C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6642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17F555-C859-41F8-956C-88E96E80F91D}" type="datetimeFigureOut">
              <a:rPr lang="ko-KR" altLang="en-US" smtClean="0"/>
              <a:pPr/>
              <a:t>2022-12-21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B0E10-8B42-4B4E-BA4A-503F89590C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993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F58A8-0B9D-43A7-B122-0F028337FC50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823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B0E10-8B42-4B4E-BA4A-503F89590C9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4275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F58A8-0B9D-43A7-B122-0F028337FC5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959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개체 틀 1"/>
          <p:cNvSpPr>
            <a:spLocks noGrp="1"/>
          </p:cNvSpPr>
          <p:nvPr userDrawn="1">
            <p:ph type="title"/>
          </p:nvPr>
        </p:nvSpPr>
        <p:spPr>
          <a:xfrm>
            <a:off x="578105" y="1037804"/>
            <a:ext cx="6464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800" b="1" spc="-150">
                <a:solidFill>
                  <a:srgbClr val="004C86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 userDrawn="1">
            <p:ph type="subTitle" idx="1"/>
          </p:nvPr>
        </p:nvSpPr>
        <p:spPr>
          <a:xfrm>
            <a:off x="578105" y="2088895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pic>
        <p:nvPicPr>
          <p:cNvPr id="18" name="그림 17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grpSp>
        <p:nvGrpSpPr>
          <p:cNvPr id="28" name="그룹 27"/>
          <p:cNvGrpSpPr/>
          <p:nvPr userDrawn="1"/>
        </p:nvGrpSpPr>
        <p:grpSpPr>
          <a:xfrm>
            <a:off x="5793207" y="2109960"/>
            <a:ext cx="2581275" cy="3695700"/>
            <a:chOff x="5793207" y="2109960"/>
            <a:chExt cx="2581275" cy="3695700"/>
          </a:xfrm>
        </p:grpSpPr>
        <p:sp>
          <p:nvSpPr>
            <p:cNvPr id="25" name="타원 24"/>
            <p:cNvSpPr/>
            <p:nvPr userDrawn="1"/>
          </p:nvSpPr>
          <p:spPr>
            <a:xfrm>
              <a:off x="6581954" y="4728055"/>
              <a:ext cx="1719207" cy="38559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4" name="그림 23" descr="하이리온2-02.png"/>
            <p:cNvPicPr>
              <a:picLocks noChangeAspect="1"/>
            </p:cNvPicPr>
            <p:nvPr userDrawn="1"/>
          </p:nvPicPr>
          <p:blipFill>
            <a:blip r:embed="rId3" cstate="print"/>
            <a:stretch>
              <a:fillRect/>
            </a:stretch>
          </p:blipFill>
          <p:spPr>
            <a:xfrm>
              <a:off x="5793207" y="2109960"/>
              <a:ext cx="2581275" cy="36957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하이리온2-0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" y="6240009"/>
            <a:ext cx="9143973" cy="393191"/>
          </a:xfrm>
          <a:prstGeom prst="rect">
            <a:avLst/>
          </a:prstGeom>
        </p:spPr>
      </p:pic>
      <p:pic>
        <p:nvPicPr>
          <p:cNvPr id="26" name="그림 25" descr="하이리온2-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69205" y="550843"/>
            <a:ext cx="1219200" cy="13716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"/>
          <p:cNvSpPr>
            <a:spLocks noGrp="1"/>
          </p:cNvSpPr>
          <p:nvPr>
            <p:ph type="title" hasCustomPrompt="1"/>
          </p:nvPr>
        </p:nvSpPr>
        <p:spPr>
          <a:xfrm>
            <a:off x="527088" y="142259"/>
            <a:ext cx="3771900" cy="890587"/>
          </a:xfrm>
        </p:spPr>
        <p:txBody>
          <a:bodyPr>
            <a:normAutofit/>
          </a:bodyPr>
          <a:lstStyle>
            <a:lvl1pPr algn="l">
              <a:defRPr sz="1900" b="1">
                <a:solidFill>
                  <a:srgbClr val="969696"/>
                </a:solidFill>
              </a:defRPr>
            </a:lvl1pPr>
          </a:lstStyle>
          <a:p>
            <a:r>
              <a:rPr lang="ko-KR" altLang="en-US" dirty="0" smtClean="0"/>
              <a:t>제목 텍스트 스타일</a:t>
            </a:r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 descr="하이리온2-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9526" y="5212079"/>
            <a:ext cx="1249701" cy="1522437"/>
          </a:xfrm>
          <a:prstGeom prst="rect">
            <a:avLst/>
          </a:prstGeom>
        </p:spPr>
      </p:pic>
      <p:grpSp>
        <p:nvGrpSpPr>
          <p:cNvPr id="20" name="그룹 19"/>
          <p:cNvGrpSpPr/>
          <p:nvPr userDrawn="1"/>
        </p:nvGrpSpPr>
        <p:grpSpPr>
          <a:xfrm>
            <a:off x="0" y="393894"/>
            <a:ext cx="9144000" cy="422028"/>
            <a:chOff x="0" y="337618"/>
            <a:chExt cx="9144000" cy="534576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4304714" y="337618"/>
              <a:ext cx="483928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0" y="337618"/>
              <a:ext cx="393895" cy="534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337618"/>
              <a:ext cx="9144000" cy="534576"/>
            </a:xfrm>
            <a:prstGeom prst="rect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8" name="부제목 5"/>
          <p:cNvSpPr>
            <a:spLocks noGrp="1"/>
          </p:cNvSpPr>
          <p:nvPr userDrawn="1">
            <p:ph type="subTitle" idx="10" hasCustomPrompt="1"/>
          </p:nvPr>
        </p:nvSpPr>
        <p:spPr>
          <a:xfrm>
            <a:off x="5511930" y="40243"/>
            <a:ext cx="3454400" cy="368300"/>
          </a:xfrm>
        </p:spPr>
        <p:txBody>
          <a:bodyPr>
            <a:normAutofit/>
          </a:bodyPr>
          <a:lstStyle>
            <a:lvl1pPr algn="r">
              <a:buNone/>
              <a:defRPr sz="1400">
                <a:solidFill>
                  <a:srgbClr val="004C86"/>
                </a:solidFill>
              </a:defRPr>
            </a:lvl1pPr>
          </a:lstStyle>
          <a:p>
            <a:r>
              <a:rPr lang="en-US" altLang="ko-KR" sz="1200" dirty="0" smtClean="0"/>
              <a:t>ERICA </a:t>
            </a:r>
            <a:r>
              <a:rPr lang="ko-KR" altLang="en-US" sz="1200" dirty="0" smtClean="0"/>
              <a:t>교무처 학사팀</a:t>
            </a:r>
            <a:endParaRPr lang="ko-KR" altLang="en-US" sz="1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bg>
      <p:bgPr>
        <a:gradFill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텍스트 개체 틀 16"/>
          <p:cNvSpPr>
            <a:spLocks noGrp="1"/>
          </p:cNvSpPr>
          <p:nvPr userDrawn="1">
            <p:ph type="body" sz="quarter" idx="10"/>
          </p:nvPr>
        </p:nvSpPr>
        <p:spPr>
          <a:xfrm>
            <a:off x="1346471" y="5821683"/>
            <a:ext cx="4622800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8" name="그림 17" descr="하이리온2-06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3234" y="1880571"/>
            <a:ext cx="3743325" cy="781050"/>
          </a:xfrm>
          <a:prstGeom prst="rect">
            <a:avLst/>
          </a:prstGeom>
        </p:spPr>
      </p:pic>
      <p:pic>
        <p:nvPicPr>
          <p:cNvPr id="20" name="그림 19" descr="하이리온2-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46007" y="5562915"/>
            <a:ext cx="1533525" cy="666750"/>
          </a:xfrm>
          <a:prstGeom prst="rect">
            <a:avLst/>
          </a:prstGeom>
        </p:spPr>
      </p:pic>
      <p:pic>
        <p:nvPicPr>
          <p:cNvPr id="23" name="그림 22" descr="하이리온2-07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781807" y="4749364"/>
            <a:ext cx="3905250" cy="1438275"/>
          </a:xfrm>
          <a:prstGeom prst="rect">
            <a:avLst/>
          </a:prstGeom>
        </p:spPr>
      </p:pic>
      <p:pic>
        <p:nvPicPr>
          <p:cNvPr id="29" name="그림 28" descr="하이리온2-08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154939" y="1641886"/>
            <a:ext cx="1971675" cy="3619500"/>
          </a:xfrm>
          <a:prstGeom prst="rect">
            <a:avLst/>
          </a:prstGeom>
        </p:spPr>
      </p:pic>
      <p:pic>
        <p:nvPicPr>
          <p:cNvPr id="9" name="그림 8" descr="하이리온1-07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428500" y="5639680"/>
            <a:ext cx="1691091" cy="162604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 flipV="1">
            <a:off x="0" y="6635205"/>
            <a:ext cx="9144000" cy="2368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950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6F35E17-D0AC-4361-B14C-309B078D802D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0C07E18-9F45-4AE5-A522-8C0A17298E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471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bg1"/>
            </a:gs>
            <a:gs pos="0">
              <a:schemeClr val="bg1">
                <a:lumMod val="85000"/>
              </a:schemeClr>
            </a:gs>
            <a:gs pos="25000">
              <a:schemeClr val="bg1">
                <a:lumMod val="8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0517A9-1FA0-4FAB-92EF-3E6F3BDE73AE}" type="datetimeFigureOut">
              <a:rPr lang="ko-KR" altLang="en-US" smtClean="0"/>
              <a:pPr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B24EA-AB9A-4AAE-A7D6-B5534FF001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4" r:id="rId4"/>
    <p:sldLayoutId id="2147483662" r:id="rId5"/>
    <p:sldLayoutId id="2147483663" r:id="rId6"/>
    <p:sldLayoutId id="2147483664" r:id="rId7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ehaksa.hanyang.ac.kr/change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ehaksa.hanyang.ac.kr/reference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haksa.hanyang.ac.kr/reference" TargetMode="External"/><Relationship Id="rId2" Type="http://schemas.openxmlformats.org/officeDocument/2006/relationships/hyperlink" Target="http://ehaksa.hanyang.ac.kr/change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9968" y="627017"/>
            <a:ext cx="6921985" cy="1553787"/>
          </a:xfrm>
        </p:spPr>
        <p:txBody>
          <a:bodyPr>
            <a:noAutofit/>
          </a:bodyPr>
          <a:lstStyle/>
          <a:p>
            <a:r>
              <a:rPr lang="en-US" altLang="ko-KR" sz="4400" spc="-200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2023</a:t>
            </a:r>
            <a:r>
              <a:rPr lang="ko-KR" altLang="en-US" sz="4400" spc="-200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학년도</a:t>
            </a:r>
            <a:r>
              <a:rPr lang="en-US" altLang="ko-KR" sz="4400" spc="-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4400" spc="-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4400" spc="-200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전과 모집 요강</a:t>
            </a:r>
            <a:r>
              <a:rPr lang="en-US" altLang="ko-KR" sz="3600" b="0" spc="-200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</a:t>
            </a:r>
            <a:r>
              <a:rPr lang="ko-KR" altLang="en-US" sz="3600" b="0" spc="-200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학생용</a:t>
            </a:r>
            <a:r>
              <a:rPr lang="en-US" altLang="ko-KR" sz="3600" b="0" spc="-200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)</a:t>
            </a:r>
            <a:endParaRPr lang="ko-KR" altLang="en-US" sz="3600" b="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" name="부제목 7"/>
          <p:cNvSpPr>
            <a:spLocks noGrp="1"/>
          </p:cNvSpPr>
          <p:nvPr>
            <p:ph type="subTitle" idx="1"/>
          </p:nvPr>
        </p:nvSpPr>
        <p:spPr>
          <a:xfrm>
            <a:off x="592173" y="2334170"/>
            <a:ext cx="6489700" cy="558800"/>
          </a:xfrm>
        </p:spPr>
        <p:txBody>
          <a:bodyPr>
            <a:normAutofit/>
          </a:bodyPr>
          <a:lstStyle/>
          <a:p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ERICA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교무처 학사팀</a:t>
            </a:r>
            <a:endParaRPr lang="ko-KR" altLang="en-US" b="0" dirty="0">
              <a:solidFill>
                <a:schemeClr val="bg1">
                  <a:lumMod val="50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신청 일정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110655"/>
              </p:ext>
            </p:extLst>
          </p:nvPr>
        </p:nvGraphicFramePr>
        <p:xfrm>
          <a:off x="611559" y="1397000"/>
          <a:ext cx="7920882" cy="330619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40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5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51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1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   분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일    자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비   고</a:t>
                      </a:r>
                      <a:endParaRPr lang="ko-KR" altLang="en-US" sz="14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033">
                <a:tc>
                  <a:txBody>
                    <a:bodyPr/>
                    <a:lstStyle/>
                    <a:p>
                      <a:pPr lvl="1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신청 및 접수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F8931D"/>
                    </a:solidFill>
                  </a:tcPr>
                </a:tc>
                <a:tc>
                  <a:txBody>
                    <a:bodyPr/>
                    <a:lstStyle/>
                    <a:p>
                      <a:pPr lvl="1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2023.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18(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~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25(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F8931D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제출 마감 시간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: 17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F893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033">
                <a:tc>
                  <a:txBody>
                    <a:bodyPr/>
                    <a:lstStyle/>
                    <a:p>
                      <a:pPr lvl="1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전출 </a:t>
                      </a:r>
                      <a:r>
                        <a:rPr lang="ko-KR" altLang="en-US" sz="12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확정자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발표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2023.</a:t>
                      </a:r>
                      <a:r>
                        <a:rPr lang="en-US" altLang="ko-KR" sz="1200" b="1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1. </a:t>
                      </a:r>
                      <a:r>
                        <a:rPr lang="en-US" altLang="ko-KR" sz="1200" b="1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26(</a:t>
                      </a:r>
                      <a:r>
                        <a:rPr lang="ko-KR" altLang="en-US" sz="1200" b="1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목</a:t>
                      </a:r>
                      <a:r>
                        <a:rPr lang="en-US" altLang="ko-KR" sz="1200" b="1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전출 제한 대학만 해당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033">
                <a:tc>
                  <a:txBody>
                    <a:bodyPr/>
                    <a:lstStyle/>
                    <a:p>
                      <a:pPr lvl="1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면접 일시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2023.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27(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금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학과마다 다를 수 있음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033">
                <a:tc>
                  <a:txBody>
                    <a:bodyPr/>
                    <a:lstStyle/>
                    <a:p>
                      <a:pPr lvl="1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합격 발표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lvl="1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2023.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31(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화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시 이후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해당 단과대학 행정팀에서 통보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solidFill>
                      <a:srgbClr val="A6CE3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033"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합격 취소 마감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2022. 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2. 2(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목</a:t>
                      </a:r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13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시 까지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전과포기각서 제출 마감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14103" y="4927764"/>
            <a:ext cx="68868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* </a:t>
            </a:r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합격 취소 마감 일정</a:t>
            </a:r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(2. </a:t>
            </a:r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2(</a:t>
            </a:r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목</a:t>
            </a:r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))</a:t>
            </a:r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이 </a:t>
            </a:r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4</a:t>
            </a:r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학년 수강신청 기간과 겹치므로</a:t>
            </a:r>
            <a:endParaRPr lang="en-US" altLang="ko-KR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</a:t>
            </a:r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4</a:t>
            </a:r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학년 학생은 합격 취소에 유의하시기 바랍니다</a:t>
            </a:r>
            <a:r>
              <a:rPr lang="en-US" altLang="ko-KR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en-US" altLang="ko-KR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endParaRPr lang="en-US" altLang="ko-KR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* </a:t>
            </a:r>
            <a:r>
              <a:rPr lang="ko-KR" altLang="en-US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신청기간 외 일정은 학과 사정에 따라 변경될 수 있습니다</a:t>
            </a:r>
            <a:r>
              <a:rPr lang="en-US" altLang="ko-KR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35133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전과 지원 자격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086163"/>
              </p:ext>
            </p:extLst>
          </p:nvPr>
        </p:nvGraphicFramePr>
        <p:xfrm>
          <a:off x="427824" y="1066347"/>
          <a:ext cx="8315583" cy="5364312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295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6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936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모집대상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tc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2023</a:t>
                      </a:r>
                      <a:r>
                        <a:rPr lang="ko-KR" altLang="en-US" sz="1200" b="1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학년도 </a:t>
                      </a:r>
                      <a:r>
                        <a:rPr lang="en-US" altLang="ko-KR" sz="1200" b="1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2, 3, 4</a:t>
                      </a:r>
                      <a:r>
                        <a:rPr lang="ko-KR" altLang="en-US" sz="1200" b="1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예정자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183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모집인원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tc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2023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학년도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모집인원 </a:t>
                      </a:r>
                      <a:r>
                        <a:rPr lang="ko-KR" altLang="en-US" sz="12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학사안내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홈페이지 참조 ☞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hlinkClick r:id="rId2"/>
                        </a:rPr>
                        <a:t>https://ehaksa.hanyang.ac.kr/change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7154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신청자격</a:t>
                      </a:r>
                      <a:endParaRPr lang="ko-KR" altLang="en-US" sz="1200" b="1" kern="0" spc="0" dirty="0">
                        <a:solidFill>
                          <a:schemeClr val="bg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tc>
                  <a:txBody>
                    <a:bodyPr/>
                    <a:lstStyle/>
                    <a:p>
                      <a:pPr marL="0" indent="0" algn="ctr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전과 지원하는 학년까지의 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필수과목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모두 이수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예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 2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학년에서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학년으로 전과 지원 시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 필수과목 모두 이수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3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학년에서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학년으로 전과 지원 시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 필수과목 모두 이수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    4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학년에서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학년으로 전과 지원 시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학년까지의 필수과목 모두 이수</a:t>
                      </a:r>
                      <a:endParaRPr lang="ko-KR" altLang="en-US" sz="1200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6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 기준 없음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83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기존 </a:t>
                      </a:r>
                      <a:r>
                        <a:rPr lang="ko-KR" altLang="en-US" sz="1200" kern="120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소속학과의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해당 학년 </a:t>
                      </a:r>
                      <a:r>
                        <a:rPr lang="ko-KR" altLang="en-US" sz="1200" b="1" kern="120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수료기준</a:t>
                      </a:r>
                      <a:r>
                        <a:rPr lang="ko-KR" altLang="en-US" sz="1200" b="1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학점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을 모두 이수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2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학년에서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학년으로 전과 지원 시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r>
                        <a:rPr lang="ko-KR" altLang="en-US" sz="1200" kern="120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수료기준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학점 모두 이수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   3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학년에서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학년으로 전과 지원 시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r>
                        <a:rPr lang="ko-KR" altLang="en-US" sz="1200" kern="120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수료기준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학점 모두 이수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   4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학년에서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학년으로 전과 지원 시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</a:t>
                      </a:r>
                      <a:r>
                        <a:rPr lang="ko-KR" altLang="en-US" sz="1200" kern="1200" baseline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kern="1200" baseline="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수료기준</a:t>
                      </a:r>
                      <a:r>
                        <a:rPr lang="ko-KR" altLang="en-US" sz="1200" kern="1200" baseline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학점 모두 이수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99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4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신청 시에 </a:t>
                      </a:r>
                      <a:r>
                        <a:rPr lang="ko-KR" altLang="en-US" sz="1200" b="1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 중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이며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2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학년은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개 학기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3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학년은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개 학기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4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학년은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개 학기 이상 이수한 자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kern="120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유급학기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제외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6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5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전과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제한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대상자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가 아닌 자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다음 페이지 참조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)</a:t>
                      </a:r>
                      <a:endParaRPr lang="ko-KR" altLang="en-US" sz="1200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143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운영 원칙</a:t>
                      </a:r>
                      <a:endParaRPr lang="ko-KR" altLang="en-US" sz="1200" b="1" kern="0" spc="0" dirty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최대 가능인원은 해당학과 입학정원의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20%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이내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21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모든 학과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부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는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ERICA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캠퍼스 내에서만 전과 가능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7564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전과 제한 안내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663958"/>
              </p:ext>
            </p:extLst>
          </p:nvPr>
        </p:nvGraphicFramePr>
        <p:xfrm>
          <a:off x="391885" y="1020663"/>
          <a:ext cx="8316687" cy="491511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28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2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8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97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72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구분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내용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298"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불가 사유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예체능계열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디자인대학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예체능대학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및 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약학대학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 전출입 불가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9572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</a:pPr>
                      <a:r>
                        <a:rPr lang="en-US" altLang="ko-KR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endParaRPr lang="ko-KR" altLang="en-US" sz="105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제한 규정이 있는 전형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으로 입학한 자의 전출 불가</a:t>
                      </a:r>
                      <a:endParaRPr lang="en-US" altLang="ko-KR" sz="12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fontAlgn="base">
                        <a:lnSpc>
                          <a:spcPct val="150000"/>
                        </a:lnSpc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- 2008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세계화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재능우수자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2009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글로벌한양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재능우수자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2010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입학사정관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2011~2014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미래인재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2014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국방정보공학과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), 2015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년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특성화고졸재직자전형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등 입학 당시 모집 요강에 명시되어 있는 전형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135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재지원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불가 </a:t>
                      </a:r>
                      <a:endParaRPr lang="en-US" altLang="ko-KR" sz="12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</a:t>
                      </a:r>
                      <a:r>
                        <a:rPr lang="en-US" altLang="ko-KR" sz="120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재학기간 중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회에 한하며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합격한 뒤 취소하면 </a:t>
                      </a:r>
                      <a:r>
                        <a:rPr lang="ko-KR" altLang="en-US" sz="12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재지원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불가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 불합격한 경우 </a:t>
                      </a:r>
                      <a:r>
                        <a:rPr lang="ko-KR" altLang="en-US" sz="120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재지원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가능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729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동일 학부 내 전과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불가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-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학부로 입학하여 전공을 배정받은 경우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7298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5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전출입 제한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에 의하여 소속 학과의 승인을 받지 못한 경우 불가</a:t>
                      </a:r>
                      <a:endParaRPr lang="en-US" altLang="ko-KR" sz="12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348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편입생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신청 불가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91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7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공학대학 융합공학과와 경상대학 회계세무학과의 전출입 제한은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2018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학년도 전과 시행부터 </a:t>
                      </a:r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해제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되며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 두 학과간 전과에 한하여 허가함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729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전출입 제한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공학대학 건설환경공학과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(2017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학번부터 적용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*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세부 운영은 해당 단과대학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/>
                      </a:r>
                      <a:b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</a:b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내규에 따름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729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과학기술융합대학 전 학과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56274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지원자격 </a:t>
            </a:r>
            <a:r>
              <a:rPr lang="en-US" altLang="ko-KR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</a:t>
            </a:r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필수과목 및 성적 관련</a:t>
            </a:r>
            <a:r>
              <a:rPr lang="en-US" altLang="ko-KR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)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27404"/>
              </p:ext>
            </p:extLst>
          </p:nvPr>
        </p:nvGraphicFramePr>
        <p:xfrm>
          <a:off x="196646" y="1571424"/>
          <a:ext cx="8769684" cy="356653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537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77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4710">
                  <a:extLst>
                    <a:ext uri="{9D8B030D-6E8A-4147-A177-3AD203B41FA5}">
                      <a16:colId xmlns:a16="http://schemas.microsoft.com/office/drawing/2014/main" val="600501767"/>
                    </a:ext>
                  </a:extLst>
                </a:gridCol>
                <a:gridCol w="2683517">
                  <a:extLst>
                    <a:ext uri="{9D8B030D-6E8A-4147-A177-3AD203B41FA5}">
                      <a16:colId xmlns:a16="http://schemas.microsoft.com/office/drawing/2014/main" val="3503136298"/>
                    </a:ext>
                  </a:extLst>
                </a:gridCol>
              </a:tblGrid>
              <a:tr h="4789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구분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학년으로 전과 지원 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학년으로 전과 지원 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학년으로 전과 지원 시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8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필수과목 </a:t>
                      </a:r>
                      <a:endParaRPr lang="en-US" altLang="ko-KR" sz="120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이수조건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필수과목 모두 이수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필수과목 모두 이수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필수과목 모두 이수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38086720"/>
                  </a:ext>
                </a:extLst>
              </a:tr>
              <a:tr h="12459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필수과목 </a:t>
                      </a:r>
                      <a:endParaRPr lang="en-US" altLang="ko-KR" sz="120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이수 시기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필수 과목은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계절학기를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포함하여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en-US" altLang="ko-KR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 재학 중 이수한 것만 인정</a:t>
                      </a:r>
                      <a:endParaRPr lang="en-US" altLang="ko-KR" sz="105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- 1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때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미이수한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필수과목을 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2,3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재학시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이수하는 경우 적용 불가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- 1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때 이수한 과목을 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2,3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때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성적상승 재수강하더라도 반영 안됨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필수 과목은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계절학기를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포함하여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en-US" altLang="ko-KR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 재학 중 이수한 것만 인정</a:t>
                      </a:r>
                      <a:endParaRPr lang="en-US" altLang="ko-KR" sz="105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- 2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미이수한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필수과목을 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3,4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재학시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이수하는 경우 적용 불가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- 1,2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때 이수한 과목을 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3,4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때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성적상승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재수강하더라도 반영 안됨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필수 과목은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계절학기를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포함하여 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latinLnBrk="1"/>
                      <a:r>
                        <a:rPr lang="en-US" altLang="ko-KR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05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 재학 중 이수한 것만 인정</a:t>
                      </a:r>
                      <a:endParaRPr lang="en-US" altLang="ko-KR" sz="105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- 3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미이수한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필수과목을 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err="1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재학시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이수하는 경우 적용 불가</a:t>
                      </a:r>
                      <a:endParaRPr lang="en-US" altLang="ko-KR" sz="105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- 1,2,3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때 이수한 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과목을 </a:t>
                      </a: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때</a:t>
                      </a:r>
                      <a:endParaRPr lang="en-US" altLang="ko-KR" sz="1050" dirty="0" smtClean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marL="0" indent="0" latinLnBrk="1">
                        <a:buFontTx/>
                        <a:buNone/>
                      </a:pPr>
                      <a:r>
                        <a:rPr lang="en-US" altLang="ko-KR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 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050" dirty="0" err="1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성적상승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재수강하더라도 반영 </a:t>
                      </a:r>
                      <a:r>
                        <a:rPr lang="ko-KR" altLang="en-US" sz="1050" dirty="0" smtClean="0"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안됨</a:t>
                      </a:r>
                      <a:endParaRPr lang="ko-KR" altLang="en-US" sz="1050" dirty="0" smtClean="0"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22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 사정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성적으로 전과 사정함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성적으로 전과 사정함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학년까지의 성적으로 전과 사정함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22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합격 후 </a:t>
                      </a:r>
                      <a:endParaRPr lang="en-US" altLang="ko-KR" sz="1200" b="1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이수 구분</a:t>
                      </a:r>
                      <a:endParaRPr lang="ko-KR" altLang="en-US" sz="1200" b="1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합격 후</a:t>
                      </a:r>
                      <a:r>
                        <a:rPr lang="ko-KR" altLang="en-US" sz="1050" baseline="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전과 이전에 수강하였던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과목을 성적상승재수강 한 경우</a:t>
                      </a:r>
                      <a:r>
                        <a:rPr lang="en-US" altLang="ko-KR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, </a:t>
                      </a:r>
                      <a:r>
                        <a:rPr lang="ko-KR" altLang="en-US" sz="105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과목 이수 구분은 최초 수강의 이수구분으로 지정 됨</a:t>
                      </a:r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621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5"/>
          <p:cNvSpPr>
            <a:spLocks noChangeArrowheads="1"/>
          </p:cNvSpPr>
          <p:nvPr/>
        </p:nvSpPr>
        <p:spPr bwMode="auto">
          <a:xfrm>
            <a:off x="662070" y="1267462"/>
            <a:ext cx="8394843" cy="452431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kumimoji="0" lang="en-US" altLang="ko-KR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신청방법</a:t>
            </a:r>
            <a:endParaRPr kumimoji="0" lang="en-US" altLang="ko-KR" sz="1200" b="1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en-US" altLang="ko-KR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HY-in </a:t>
            </a:r>
            <a:r>
              <a:rPr lang="ko-KR" altLang="en-US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 </a:t>
            </a:r>
            <a:r>
              <a:rPr lang="en-US" altLang="ko-KR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 </a:t>
            </a:r>
            <a:r>
              <a:rPr lang="en-US" altLang="ko-KR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200" kern="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학적변동</a:t>
            </a:r>
            <a:r>
              <a:rPr lang="ko-KR" altLang="en-US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전과신청</a:t>
            </a:r>
            <a:r>
              <a:rPr lang="en-US" altLang="ko-KR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200" kern="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신청완료 후 신청서 </a:t>
            </a:r>
            <a:r>
              <a:rPr lang="ko-KR" altLang="en-US" sz="1200" kern="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출력</a:t>
            </a:r>
            <a:endParaRPr lang="en-US" altLang="ko-KR" sz="1200" kern="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200" kern="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제출 서류 </a:t>
            </a:r>
            <a:r>
              <a:rPr lang="en-US" altLang="ko-KR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각 </a:t>
            </a:r>
            <a:r>
              <a:rPr lang="en-US" altLang="ko-KR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</a:t>
            </a:r>
            <a:r>
              <a:rPr lang="en-US" altLang="ko-KR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endParaRPr kumimoji="0" lang="en-US" altLang="ko-KR" sz="1200" kern="0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kern="0" dirty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kern="0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kern="0" dirty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kern="0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kern="0" dirty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kumimoji="0" lang="en-US" altLang="ko-KR" sz="1200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b="1" kern="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접수처</a:t>
            </a:r>
            <a:endParaRPr kumimoji="0" lang="en-US" altLang="ko-KR" sz="1200" b="1" kern="0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kern="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기본적으로 지원하는 대학 행정팀으로 </a:t>
            </a:r>
            <a:r>
              <a:rPr kumimoji="0" lang="ko-KR" altLang="en-US" sz="1200" b="1" kern="0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신청기간 마감일 </a:t>
            </a:r>
            <a:r>
              <a:rPr kumimoji="0" lang="en-US" altLang="ko-KR" sz="1200" b="1" kern="0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17</a:t>
            </a:r>
            <a:r>
              <a:rPr kumimoji="0" lang="ko-KR" altLang="en-US" sz="1200" b="1" kern="0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시까지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제출 엄수</a:t>
            </a:r>
            <a:endParaRPr kumimoji="0" lang="en-US" altLang="ko-KR" sz="1200" kern="0" dirty="0" smtClean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kern="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전출제한 학과 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과</a:t>
            </a:r>
            <a:r>
              <a:rPr kumimoji="0" lang="ko-KR" altLang="en-US" sz="1200" kern="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학기술융합대학</a:t>
            </a:r>
            <a:r>
              <a:rPr kumimoji="0" lang="en-US" altLang="ko-KR" sz="1200" kern="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kumimoji="0" lang="ko-KR" altLang="en-US" sz="1200" kern="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공학대학 건설환경공학과</a:t>
            </a:r>
            <a:r>
              <a:rPr kumimoji="0" lang="en-US" altLang="ko-KR" sz="1200" kern="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r>
              <a:rPr kumimoji="0" lang="ko-KR" altLang="en-US" sz="1200" kern="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소속 학생은 소속대학 행정팀으로 서류제출</a:t>
            </a:r>
            <a:endParaRPr kumimoji="0" lang="en-US" altLang="ko-KR" sz="1200" kern="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-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지원서류는 본인 직접 방문 제출이 원칙이나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부득이하게 </a:t>
            </a:r>
            <a:r>
              <a:rPr kumimoji="0" lang="ko-KR" altLang="en-US" sz="1200" b="1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대리인이 제출해야 하는 경우에는 </a:t>
            </a:r>
            <a:endParaRPr kumimoji="0" lang="en-US" altLang="ko-KR" sz="1200" b="1" kern="0" dirty="0" smtClean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kern="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kern="0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전과지원위임장 </a:t>
            </a:r>
            <a:r>
              <a:rPr kumimoji="0" lang="en-US" altLang="ko-KR" sz="1200" kern="0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kumimoji="0" lang="ko-KR" altLang="en-US" sz="1200" kern="0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와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신분증을 지참하시기 바랍니다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</a:t>
            </a:r>
            <a:r>
              <a:rPr lang="en-US" altLang="ko-KR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lang="ko-KR" altLang="en-US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양식 다운로드는 본 안내문 </a:t>
            </a:r>
            <a:r>
              <a:rPr lang="ko-KR" altLang="en-US" sz="1200" dirty="0" err="1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마지막장</a:t>
            </a:r>
            <a:r>
              <a:rPr lang="ko-KR" altLang="en-US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참고</a:t>
            </a:r>
            <a:r>
              <a:rPr lang="en-US" altLang="ko-KR" sz="120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</a:t>
            </a:r>
            <a:endParaRPr kumimoji="0" lang="en-US" altLang="ko-KR" sz="1200" kern="0" dirty="0" smtClean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kern="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 </a:t>
            </a:r>
            <a:r>
              <a:rPr kumimoji="0" lang="ko-KR" altLang="en-US" sz="1200" kern="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원서 미제출자는 전과신청 포기로 간주 함</a:t>
            </a:r>
            <a:endParaRPr kumimoji="0" lang="en-US" altLang="ko-KR" sz="1200" kern="0" dirty="0" smtClean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신청 방법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622875"/>
              </p:ext>
            </p:extLst>
          </p:nvPr>
        </p:nvGraphicFramePr>
        <p:xfrm>
          <a:off x="975360" y="2504592"/>
          <a:ext cx="7175862" cy="1318470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7287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1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655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9490">
                <a:tc>
                  <a:txBody>
                    <a:bodyPr/>
                    <a:lstStyle/>
                    <a:p>
                      <a:pPr marL="0" indent="0" algn="ctr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1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전과 신청서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HY-in 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전산출력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.  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보호자 및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본인 도장 날인 필요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4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2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성적 증명서</a:t>
                      </a:r>
                      <a:endParaRPr lang="en-US" altLang="ko-KR" sz="1200" kern="1200" dirty="0" smtClean="0"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무인 자동 </a:t>
                      </a:r>
                      <a:r>
                        <a:rPr lang="ko-KR" altLang="en-US" sz="1200" kern="1200" dirty="0" err="1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발급기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또는 전산 출력 가능 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유료</a:t>
                      </a:r>
                      <a:r>
                        <a:rPr lang="en-US" altLang="ko-KR" sz="1200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9490">
                <a:tc>
                  <a:txBody>
                    <a:bodyPr/>
                    <a:lstStyle/>
                    <a:p>
                      <a:pPr marL="0" indent="0" algn="ctr" fontAlgn="base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3</a:t>
                      </a:r>
                      <a:endParaRPr lang="ko-KR" altLang="en-US" sz="1200" b="1" kern="1200" dirty="0" smtClean="0">
                        <a:solidFill>
                          <a:schemeClr val="tx1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marL="64772" marR="64772" marT="17904" marB="17904" anchor="ctr">
                    <a:solidFill>
                      <a:srgbClr val="F7931E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u="sng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학업계획서</a:t>
                      </a:r>
                      <a:r>
                        <a:rPr lang="en-US" altLang="ko-KR" sz="1200" b="1" u="sng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b="1" u="sng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양식</a:t>
                      </a:r>
                      <a:r>
                        <a:rPr lang="en-US" altLang="ko-KR" sz="1200" b="1" u="sng" kern="120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dirty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>
                    <a:solidFill>
                      <a:srgbClr val="CFC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양식 다운로드 작성 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본 안내 마지막 장 참고</a:t>
                      </a:r>
                      <a:r>
                        <a:rPr lang="en-US" altLang="ko-KR" sz="1200" dirty="0" smtClean="0"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)</a:t>
                      </a:r>
                      <a:endParaRPr lang="ko-KR" altLang="en-US" sz="1200" dirty="0" smtClean="0"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2" marR="64772" marT="17904" marB="1790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47186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5"/>
          <p:cNvSpPr>
            <a:spLocks noChangeArrowheads="1"/>
          </p:cNvSpPr>
          <p:nvPr/>
        </p:nvSpPr>
        <p:spPr bwMode="auto">
          <a:xfrm>
            <a:off x="651316" y="1340768"/>
            <a:ext cx="7848600" cy="3462486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kumimoji="0" lang="en-US" altLang="ko-KR" sz="1200" b="1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b="1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면접전형 일정</a:t>
            </a:r>
            <a:endParaRPr kumimoji="0" lang="en-US" altLang="ko-KR" sz="1200" b="1" dirty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- </a:t>
            </a:r>
            <a:r>
              <a:rPr kumimoji="0" lang="ko-KR" altLang="en-US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시간 </a:t>
            </a: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 </a:t>
            </a:r>
            <a:r>
              <a:rPr kumimoji="0" lang="ko-KR" altLang="en-US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학과별로 세부 시간 별도 통보</a:t>
            </a:r>
            <a:endParaRPr kumimoji="0" lang="en-US" altLang="ko-KR" sz="120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- </a:t>
            </a:r>
            <a:r>
              <a:rPr kumimoji="0" lang="ko-KR" altLang="en-US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장소 </a:t>
            </a: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: </a:t>
            </a:r>
            <a:r>
              <a:rPr kumimoji="0" lang="ko-KR" altLang="en-US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지원대학 행정팀 및 해당학과</a:t>
            </a: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kumimoji="0" lang="ko-KR" altLang="en-US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r>
              <a:rPr kumimoji="0" lang="ko-KR" altLang="en-US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에서 </a:t>
            </a:r>
            <a:r>
              <a:rPr kumimoji="0" lang="ko-KR" altLang="en-US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지정한 장소</a:t>
            </a:r>
            <a:endParaRPr kumimoji="0" lang="en-US" altLang="ko-KR" sz="120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</a:t>
            </a:r>
            <a:endParaRPr lang="en-US" altLang="ko-KR" sz="1200" b="1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 유의사항</a:t>
            </a:r>
            <a:endParaRPr lang="en-US" altLang="ko-KR" sz="1200" b="1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-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전과신청자는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면접당일 </a:t>
            </a:r>
            <a:r>
              <a:rPr lang="ko-KR" altLang="en-US" sz="14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접수증 및 학생증을 지참하고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지원대학 </a:t>
            </a:r>
            <a:r>
              <a:rPr lang="ko-KR" altLang="en-US" sz="12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행정팀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및 해당학과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에서 지정한 면접장소에서 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 전형에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응시하여야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합니다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-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 </a:t>
            </a:r>
            <a:r>
              <a:rPr lang="ko-KR" altLang="en-US" sz="120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결시자는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전과신청을 포기한 것으로 간주하며 불합격 처리합니다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-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면접시험 시작 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30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분전까지 지원대학 </a:t>
            </a:r>
            <a:r>
              <a:rPr lang="ko-KR" altLang="en-US" sz="120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행정팀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및 해당학과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에서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안내한 </a:t>
            </a:r>
            <a:r>
              <a:rPr lang="ko-KR" altLang="en-US" sz="12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면접장소로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도착하시기 바랍니다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-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모집인원보다 지원인원이 적은 학과의 경우에도 지원학과 면접에서 탈락 시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불합격 될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수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있습니다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(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면접위원 평균점수 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50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점 미만인 경우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전과 면접 안내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20383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수료 기준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045980"/>
              </p:ext>
            </p:extLst>
          </p:nvPr>
        </p:nvGraphicFramePr>
        <p:xfrm>
          <a:off x="449553" y="1512179"/>
          <a:ext cx="8395240" cy="4025068"/>
        </p:xfrm>
        <a:graphic>
          <a:graphicData uri="http://schemas.openxmlformats.org/drawingml/2006/table">
            <a:tbl>
              <a:tblPr/>
              <a:tblGrid>
                <a:gridCol w="1049405">
                  <a:extLst>
                    <a:ext uri="{9D8B030D-6E8A-4147-A177-3AD203B41FA5}">
                      <a16:colId xmlns:a16="http://schemas.microsoft.com/office/drawing/2014/main" val="3060315309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1184482453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3362510061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1589182145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686260892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869005798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414367605"/>
                    </a:ext>
                  </a:extLst>
                </a:gridCol>
                <a:gridCol w="1049405">
                  <a:extLst>
                    <a:ext uri="{9D8B030D-6E8A-4147-A177-3AD203B41FA5}">
                      <a16:colId xmlns:a16="http://schemas.microsoft.com/office/drawing/2014/main" val="390234859"/>
                    </a:ext>
                  </a:extLst>
                </a:gridCol>
              </a:tblGrid>
              <a:tr h="3256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졸업학점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</a:t>
                      </a:r>
                      <a:r>
                        <a:rPr lang="ko-KR" altLang="en-US" sz="1050" b="1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</a:t>
                      </a: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</a:t>
                      </a: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</a:t>
                      </a: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5</a:t>
                      </a:r>
                      <a:r>
                        <a:rPr lang="ko-KR" altLang="en-US" sz="1050" kern="0" spc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</a:t>
                      </a: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학년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chemeClr val="bg1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비고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A9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73131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83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42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83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의예과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3183385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30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90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120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4775772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126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32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63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95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126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일반기준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175867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33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98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130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4935889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34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67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101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134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6908749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136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34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102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136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0092643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140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35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70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105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140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098884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144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36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72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108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144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994591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150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41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82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150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약학과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177869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160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40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120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160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의학과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825681"/>
                  </a:ext>
                </a:extLst>
              </a:tr>
              <a:tr h="3363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162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33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65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98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130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162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이상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CE3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건축학부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건축학전공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62419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48697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5"/>
          <p:cNvSpPr>
            <a:spLocks noChangeArrowheads="1"/>
          </p:cNvSpPr>
          <p:nvPr/>
        </p:nvSpPr>
        <p:spPr bwMode="auto">
          <a:xfrm>
            <a:off x="637928" y="1098156"/>
            <a:ext cx="7848600" cy="2477601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선발기준</a:t>
            </a:r>
            <a:endParaRPr lang="en-US" altLang="ko-KR" sz="1200" b="1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지원자의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전적 학과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교과성적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및 면접성적순으로 선발함</a:t>
            </a: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</a:p>
          <a:p>
            <a:pPr fontAlgn="base">
              <a:lnSpc>
                <a:spcPct val="150000"/>
              </a:lnSpc>
            </a:pPr>
            <a:endParaRPr kumimoji="0" lang="en-US" altLang="ko-KR" sz="120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/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※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교과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 평가는 별도 지침에 의함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/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spcAft>
                <a:spcPts val="300"/>
              </a:spcAft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-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 </a:t>
            </a:r>
            <a:r>
              <a:rPr lang="ko-KR" altLang="en-US" sz="120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동점자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처리기준</a:t>
            </a:r>
          </a:p>
          <a:p>
            <a:pPr fontAlgn="base"/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①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동일대학 재학생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우선 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/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②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생년월일 연장자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우선</a:t>
            </a:r>
            <a:endParaRPr kumimoji="0" lang="en-US" altLang="ko-KR" sz="1200" dirty="0" smtClean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503251"/>
              </p:ext>
            </p:extLst>
          </p:nvPr>
        </p:nvGraphicFramePr>
        <p:xfrm>
          <a:off x="1034899" y="1822648"/>
          <a:ext cx="5183020" cy="608711"/>
        </p:xfrm>
        <a:graphic>
          <a:graphicData uri="http://schemas.openxmlformats.org/drawingml/2006/table">
            <a:tbl>
              <a:tblPr/>
              <a:tblGrid>
                <a:gridCol w="1018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2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23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교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과 성 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면 접 성 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배 점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800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(80%)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200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점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(20%)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직사각형 5"/>
          <p:cNvSpPr>
            <a:spLocks noChangeArrowheads="1"/>
          </p:cNvSpPr>
          <p:nvPr/>
        </p:nvSpPr>
        <p:spPr bwMode="auto">
          <a:xfrm>
            <a:off x="637928" y="3787806"/>
            <a:ext cx="7848600" cy="2346796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전출 제한 대학 </a:t>
            </a:r>
            <a:r>
              <a:rPr lang="ko-KR" altLang="en-US" sz="1200" b="1" dirty="0" err="1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전출시</a:t>
            </a:r>
            <a:r>
              <a:rPr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선발기준 </a:t>
            </a:r>
            <a:r>
              <a:rPr lang="en-US" altLang="ko-KR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해당 학과마다 내규에 따라 다를 수 있음</a:t>
            </a:r>
            <a:r>
              <a:rPr lang="en-US" altLang="ko-KR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 </a:t>
            </a:r>
            <a:r>
              <a:rPr kumimoji="0" lang="ko-KR" altLang="en-US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지원자의 전적 학과 성적을 기준으로 선발함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</a:p>
          <a:p>
            <a:pPr fontAlgn="base">
              <a:lnSpc>
                <a:spcPct val="150000"/>
              </a:lnSpc>
            </a:pPr>
            <a:endParaRPr kumimoji="0" lang="en-US" altLang="ko-KR" sz="120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endParaRPr kumimoji="0" lang="en-US" altLang="ko-KR" sz="120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/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</a:t>
            </a:r>
          </a:p>
          <a:p>
            <a:pPr fontAlgn="base"/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※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교과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 평가는 별도 지침에 의함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/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spcAft>
                <a:spcPts val="300"/>
              </a:spcAft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-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성적 </a:t>
            </a:r>
            <a:r>
              <a:rPr lang="ko-KR" altLang="en-US" sz="120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동점자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처리기준</a:t>
            </a:r>
          </a:p>
          <a:p>
            <a:pPr fontAlgn="base"/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① 평점평균 환산점수 상위자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/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② 당해 학년도 신입생 우선 순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694106"/>
              </p:ext>
            </p:extLst>
          </p:nvPr>
        </p:nvGraphicFramePr>
        <p:xfrm>
          <a:off x="1034899" y="4477666"/>
          <a:ext cx="5299075" cy="536448"/>
        </p:xfrm>
        <a:graphic>
          <a:graphicData uri="http://schemas.openxmlformats.org/drawingml/2006/table">
            <a:tbl>
              <a:tblPr/>
              <a:tblGrid>
                <a:gridCol w="1129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9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06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61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구분</a:t>
                      </a:r>
                    </a:p>
                  </a:txBody>
                  <a:tcPr marL="17907" marR="17907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평점평균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취득학점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배점</a:t>
                      </a:r>
                    </a:p>
                  </a:txBody>
                  <a:tcPr marL="17907" marR="17907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70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점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(70%)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30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점 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(30%)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0" marB="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선발 기준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3035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문의처 및 지난 현황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27088" y="2702493"/>
            <a:ext cx="8149368" cy="9753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학사팀에서는 </a:t>
            </a:r>
            <a:r>
              <a:rPr lang="ko-KR" altLang="en-US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전년도 현황</a:t>
            </a:r>
            <a:r>
              <a:rPr lang="en-US" altLang="ko-KR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모집인원</a:t>
            </a:r>
            <a:r>
              <a:rPr lang="en-US" altLang="ko-KR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지원인원</a:t>
            </a:r>
            <a:r>
              <a:rPr lang="en-US" altLang="ko-KR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최종확정 인원</a:t>
            </a:r>
            <a:r>
              <a:rPr lang="en-US" altLang="ko-KR" sz="1400" b="1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을 </a:t>
            </a:r>
            <a:endParaRPr lang="en-US" altLang="ko-KR" sz="1400" dirty="0" smtClean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학과별로 공개하고 있으니</a:t>
            </a:r>
            <a:r>
              <a:rPr lang="en-US" altLang="ko-KR" sz="14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해당 자료를 참고하시기 바랍니다</a:t>
            </a:r>
            <a:r>
              <a:rPr lang="en-US" altLang="ko-KR" sz="1400" dirty="0" smtClean="0">
                <a:solidFill>
                  <a:schemeClr val="tx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400" dirty="0">
              <a:solidFill>
                <a:schemeClr val="tx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27088" y="3814477"/>
            <a:ext cx="8149368" cy="1372482"/>
          </a:xfrm>
          <a:prstGeom prst="rect">
            <a:avLst/>
          </a:prstGeom>
          <a:solidFill>
            <a:srgbClr val="F893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학사안내 </a:t>
            </a:r>
            <a:r>
              <a:rPr lang="ko-KR" altLang="en-US" b="1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홈페이지 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자료실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에서도 확인 가능</a:t>
            </a:r>
            <a:endParaRPr lang="en-US" altLang="ko-KR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</a:t>
            </a:r>
            <a:r>
              <a:rPr lang="en-US" altLang="ko-KR" b="1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hlinkClick r:id="rId2"/>
              </a:rPr>
              <a:t>http://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hlinkClick r:id="rId2"/>
              </a:rPr>
              <a:t>ehaksa.hanyang.ac.kr/reference</a:t>
            </a:r>
            <a:endParaRPr lang="en-US" altLang="ko-KR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</a:t>
            </a:r>
            <a:r>
              <a:rPr lang="ko-KR" altLang="en-US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자료실 </a:t>
            </a:r>
            <a:r>
              <a:rPr lang="en-US" altLang="ko-KR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현황 통계 </a:t>
            </a:r>
            <a:r>
              <a:rPr lang="en-US" altLang="ko-KR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 </a:t>
            </a:r>
            <a:r>
              <a:rPr lang="ko-KR" altLang="en-US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해당 년도 게시물 확인</a:t>
            </a:r>
            <a:endParaRPr lang="en-US" altLang="ko-KR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550" y="4410770"/>
            <a:ext cx="560752" cy="519569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927" y="4133216"/>
            <a:ext cx="830117" cy="735004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59160"/>
              </p:ext>
            </p:extLst>
          </p:nvPr>
        </p:nvGraphicFramePr>
        <p:xfrm>
          <a:off x="527088" y="1169469"/>
          <a:ext cx="8149368" cy="130796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37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7342">
                  <a:extLst>
                    <a:ext uri="{9D8B030D-6E8A-4147-A177-3AD203B41FA5}">
                      <a16:colId xmlns:a16="http://schemas.microsoft.com/office/drawing/2014/main" val="2960250216"/>
                    </a:ext>
                  </a:extLst>
                </a:gridCol>
                <a:gridCol w="20373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7342">
                  <a:extLst>
                    <a:ext uri="{9D8B030D-6E8A-4147-A177-3AD203B41FA5}">
                      <a16:colId xmlns:a16="http://schemas.microsoft.com/office/drawing/2014/main" val="2845918784"/>
                    </a:ext>
                  </a:extLst>
                </a:gridCol>
              </a:tblGrid>
              <a:tr h="373910">
                <a:tc>
                  <a:txBody>
                    <a:bodyPr/>
                    <a:lstStyle/>
                    <a:p>
                      <a:pPr marL="12700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 err="1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단과대학명</a:t>
                      </a:r>
                      <a:r>
                        <a:rPr lang="ko-KR" altLang="en-US" sz="1100" kern="0" spc="0" dirty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연락처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 err="1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단과대학명</a:t>
                      </a:r>
                      <a:r>
                        <a:rPr lang="ko-KR" altLang="en-US" sz="1100" kern="0" spc="0" dirty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연락처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35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공학대학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031-400-5119 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  </a:t>
                      </a: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국제문화대학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100" kern="0" spc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031-400-5310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35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altLang="ko-KR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  </a:t>
                      </a: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소프트웨어융합대학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031-400-1004~5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  </a:t>
                      </a: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언론정보대학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031-400-5394~5 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35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  </a:t>
                      </a: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과학기술융합대학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031-400-5456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100" kern="0" spc="0" dirty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  </a:t>
                      </a:r>
                      <a:r>
                        <a:rPr lang="ko-KR" alt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경상대학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1100" kern="0" spc="0" dirty="0" smtClean="0">
                          <a:effectLst/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</a:rPr>
                        <a:t>031-400-5610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KoPub돋움체 Medium" panose="00000600000000000000" pitchFamily="2" charset="-127"/>
                        <a:ea typeface="KoPub돋움체 Medium" panose="00000600000000000000" pitchFamily="2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21949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5"/>
          <p:cNvSpPr>
            <a:spLocks noChangeArrowheads="1"/>
          </p:cNvSpPr>
          <p:nvPr/>
        </p:nvSpPr>
        <p:spPr bwMode="auto">
          <a:xfrm>
            <a:off x="365979" y="1032846"/>
            <a:ext cx="8255506" cy="369331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kumimoji="0" lang="en-US" altLang="ko-KR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등록</a:t>
            </a:r>
            <a:endParaRPr kumimoji="0" lang="en-US" altLang="ko-KR" sz="1200" b="1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kumimoji="0" lang="en-US" altLang="ko-KR" sz="1200" dirty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en-US" altLang="ko-KR" sz="1200" dirty="0" smtClean="0">
                <a:solidFill>
                  <a:srgbClr val="0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- </a:t>
            </a:r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전과가 확정된 후 휴학하고자 하는 학생은 반드시 등록을 하여야 합니다</a:t>
            </a:r>
            <a:r>
              <a:rPr lang="en-US" altLang="ko-KR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b="1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-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전적 학과에서의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장학금 수혜는 전과 학과에서는 유효하지 않으므로 전과한 학기에는 전액등록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하여야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하며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장학대상자가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전과를 확정 받은 후 다시 전과를 취소하였을 경우에도 장학혜택을 받을 수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없습니다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b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(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장학혜택 받고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등록 후 </a:t>
            </a:r>
            <a:r>
              <a:rPr lang="ko-KR" altLang="en-US" sz="120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복학자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포함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-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휴학 전 등록을 </a:t>
            </a:r>
            <a:r>
              <a:rPr lang="ko-KR" altLang="en-US" sz="1200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필한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자가 복학하면서 전과하였을 때 계열에 따라 등록금액의 차이가 있을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경우에는 그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차액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만큼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환불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또는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추가 납부하여야 합니다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kumimoji="0" lang="en-US" altLang="ko-KR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0"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학점이수 및 선수강 과목 이수</a:t>
            </a:r>
            <a:endParaRPr kumimoji="0" lang="en-US" altLang="ko-KR" sz="1200" b="1" dirty="0" smtClean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학번은 입학 당시 학번을 계속 사용합니다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-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확정 후에는 전입한 학과에서 학과장 면담을 통해 선수강 교과목을 지정 받을 수 있으며 선수강 교과목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의 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지정이 있을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경우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졸업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시까지 반드시 이수하여야 합니다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- </a:t>
            </a:r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합격 후 </a:t>
            </a:r>
            <a:r>
              <a:rPr lang="ko-KR" altLang="en-US" sz="1200" b="1" dirty="0" smtClean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시작 학년 이전으로 </a:t>
            </a:r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자진유급은 불가합니다</a:t>
            </a:r>
            <a:r>
              <a:rPr lang="en-US" altLang="ko-KR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200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합격 이후 안내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881742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5"/>
          <p:cNvSpPr>
            <a:spLocks noChangeArrowheads="1"/>
          </p:cNvSpPr>
          <p:nvPr/>
        </p:nvSpPr>
        <p:spPr bwMode="auto">
          <a:xfrm>
            <a:off x="667746" y="927399"/>
            <a:ext cx="7848600" cy="258532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</a:t>
            </a:r>
            <a:r>
              <a:rPr lang="ko-KR" altLang="en-US" sz="1200" b="1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취소</a:t>
            </a:r>
            <a:endParaRPr lang="en-US" altLang="ko-KR" sz="1200" b="1" dirty="0">
              <a:solidFill>
                <a:srgbClr val="0070C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-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허가를 받은 학생이 전과를 취소하고자 할 경우에는 지정된 기일까지 전입한 학과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부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장의 면담을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통하여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전입한 학과의 </a:t>
            </a: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</a:t>
            </a:r>
            <a:r>
              <a:rPr lang="ko-KR" altLang="en-US" sz="12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대학장에게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소정의 </a:t>
            </a:r>
            <a:r>
              <a:rPr lang="ko-KR" altLang="en-US" sz="1200" b="1" dirty="0">
                <a:solidFill>
                  <a:srgbClr val="00206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</a:t>
            </a:r>
            <a:r>
              <a:rPr lang="ko-KR" altLang="en-US" sz="1200" b="1" dirty="0" err="1">
                <a:solidFill>
                  <a:srgbClr val="00206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포기원</a:t>
            </a:r>
            <a:r>
              <a:rPr lang="en-US" altLang="ko-KR" sz="1200" b="1" dirty="0">
                <a:solidFill>
                  <a:srgbClr val="00206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b="1" dirty="0">
                <a:solidFill>
                  <a:srgbClr val="00206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양식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 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을 제출하여야 합니다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</a:t>
            </a:r>
            <a:r>
              <a:rPr lang="en-US" altLang="ko-KR" sz="12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※ </a:t>
            </a:r>
            <a:r>
              <a:rPr lang="ko-KR" altLang="en-US" sz="12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</a:t>
            </a:r>
            <a:r>
              <a:rPr lang="ko-KR" altLang="en-US" sz="1200" b="1" dirty="0" err="1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포기원</a:t>
            </a:r>
            <a:r>
              <a:rPr lang="ko-KR" altLang="en-US" sz="1200" b="1" dirty="0">
                <a:solidFill>
                  <a:srgbClr val="C0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제출기한 엄수 </a:t>
            </a:r>
            <a:r>
              <a:rPr lang="en-US" altLang="ko-KR" sz="105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lang="ko-KR" altLang="en-US" sz="105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양식 다운로드는 </a:t>
            </a:r>
            <a:r>
              <a:rPr lang="ko-KR" altLang="en-US" sz="1050" dirty="0" smtClean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하단 참고</a:t>
            </a:r>
            <a:r>
              <a:rPr lang="en-US" altLang="ko-KR" sz="1050" dirty="0">
                <a:solidFill>
                  <a:srgbClr val="0070C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</a:t>
            </a:r>
            <a:endParaRPr kumimoji="0" lang="en-US" altLang="ko-KR" sz="1050" kern="0" dirty="0">
              <a:solidFill>
                <a:srgbClr val="00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-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전과는 재학 중 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회에 한하므로 전과 합격 후 취소자의 경우 차후 전과자격을 상실합니다</a:t>
            </a: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200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171450" indent="-1714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200" b="1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예비군 훈련 소속변경 신청</a:t>
            </a:r>
            <a:endParaRPr lang="en-US" altLang="ko-KR" sz="1200" b="1" dirty="0" smtClean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- EIRCA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내에서 전과가 합격한 경우는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ERICA </a:t>
            </a:r>
            <a:r>
              <a:rPr lang="ko-KR" altLang="en-US" sz="1200" dirty="0" err="1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학생지원팀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예비군 담당자에게 변경 된 소속을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꼭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알려주셔야 됩니다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(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ERICA </a:t>
            </a:r>
            <a:r>
              <a:rPr lang="ko-KR" altLang="en-US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예비군 </a:t>
            </a:r>
            <a:r>
              <a:rPr lang="en-US" altLang="ko-KR" sz="1200" dirty="0" smtClean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031-400-4408~9)</a:t>
            </a: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기타 안내 및 양식 다운로드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7088" y="4149782"/>
            <a:ext cx="6903093" cy="2325188"/>
          </a:xfrm>
          <a:prstGeom prst="rect">
            <a:avLst/>
          </a:prstGeom>
          <a:solidFill>
            <a:srgbClr val="F893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&lt;ERICA </a:t>
            </a: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학사 홈페이지 안내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&gt;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</a:t>
            </a: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각종 양식은 다음 링크 페이지에서 다운로드 가능합니다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</a:t>
            </a: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■ 전과 안내 </a:t>
            </a:r>
            <a:r>
              <a:rPr lang="en-US" altLang="ko-KR" b="1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hlinkClick r:id="rId2"/>
              </a:rPr>
              <a:t>http://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hlinkClick r:id="rId2"/>
              </a:rPr>
              <a:t>ehaksa.hanyang.ac.kr/change</a:t>
            </a:r>
            <a:endParaRPr lang="en-US" altLang="ko-KR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■ 자료실  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</a:t>
            </a:r>
            <a:r>
              <a:rPr lang="en-US" altLang="ko-KR" b="1" dirty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hlinkClick r:id="rId3"/>
              </a:rPr>
              <a:t>http://</a:t>
            </a: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hlinkClick r:id="rId3"/>
              </a:rPr>
              <a:t>ehaksa.hanyang.ac.kr/reference</a:t>
            </a:r>
            <a:endParaRPr lang="en-US" altLang="ko-KR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</a:t>
            </a:r>
            <a:r>
              <a:rPr lang="en-US" altLang="ko-KR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1. </a:t>
            </a:r>
            <a:r>
              <a:rPr lang="ko-KR" altLang="en-US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학업 계획서</a:t>
            </a:r>
            <a:r>
              <a:rPr lang="en-US" altLang="ko-KR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2. </a:t>
            </a:r>
            <a:r>
              <a:rPr lang="ko-KR" altLang="en-US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위임장  </a:t>
            </a:r>
            <a:r>
              <a:rPr lang="en-US" altLang="ko-KR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3. </a:t>
            </a:r>
            <a:r>
              <a:rPr lang="ko-KR" altLang="en-US" sz="1600" b="1" dirty="0" smtClean="0">
                <a:solidFill>
                  <a:schemeClr val="bg1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전과 포기각서</a:t>
            </a:r>
            <a:endParaRPr lang="en-US" altLang="ko-KR" b="1" dirty="0" smtClean="0">
              <a:solidFill>
                <a:schemeClr val="bg1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030" y="5927102"/>
            <a:ext cx="560752" cy="51956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13" y="4656118"/>
            <a:ext cx="830117" cy="73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236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4298</TotalTime>
  <Words>1563</Words>
  <Application>Microsoft Office PowerPoint</Application>
  <PresentationFormat>화면 슬라이드 쇼(4:3)</PresentationFormat>
  <Paragraphs>305</Paragraphs>
  <Slides>12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KoPub돋움체 Bold</vt:lpstr>
      <vt:lpstr>KoPub돋움체 Medium</vt:lpstr>
      <vt:lpstr>맑은 고딕</vt:lpstr>
      <vt:lpstr>Arial</vt:lpstr>
      <vt:lpstr>Wingdings</vt:lpstr>
      <vt:lpstr>Office 테마</vt:lpstr>
      <vt:lpstr>2023학년도 전과 모집 요강(학생용)</vt:lpstr>
      <vt:lpstr>신청 일정</vt:lpstr>
      <vt:lpstr>전과 지원 자격</vt:lpstr>
      <vt:lpstr>전과 제한 안내</vt:lpstr>
      <vt:lpstr>지원자격 (필수과목 및 성적 관련)</vt:lpstr>
      <vt:lpstr>신청 방법</vt:lpstr>
      <vt:lpstr>전과 면접 안내</vt:lpstr>
      <vt:lpstr>수료 기준</vt:lpstr>
      <vt:lpstr>선발 기준</vt:lpstr>
      <vt:lpstr>문의처 및 지난 현황</vt:lpstr>
      <vt:lpstr>합격 이후 안내</vt:lpstr>
      <vt:lpstr>기타 안내 및 양식 다운로드</vt:lpstr>
    </vt:vector>
  </TitlesOfParts>
  <Company>한양대학교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user</cp:lastModifiedBy>
  <cp:revision>216</cp:revision>
  <cp:lastPrinted>2021-12-21T08:08:33Z</cp:lastPrinted>
  <dcterms:created xsi:type="dcterms:W3CDTF">2011-12-15T05:20:41Z</dcterms:created>
  <dcterms:modified xsi:type="dcterms:W3CDTF">2022-12-22T01:33:07Z</dcterms:modified>
</cp:coreProperties>
</file>