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9144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1494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865375" y="240614"/>
            <a:ext cx="5413248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Noto Sans CJK JP Regular"/>
                <a:cs typeface="Noto Sans CJK JP Regular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7200" y="1577340"/>
            <a:ext cx="82296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9/6/2019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odreamalbum.com/reservation" TargetMode="External"/><Relationship Id="rId2" Type="http://schemas.openxmlformats.org/officeDocument/2006/relationships/hyperlink" Target="mailto:rut6804@naver.c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71600" y="240614"/>
            <a:ext cx="6429756" cy="382156"/>
          </a:xfrm>
          <a:prstGeom prst="rect">
            <a:avLst/>
          </a:prstGeom>
          <a:ln>
            <a:noFill/>
          </a:ln>
        </p:spPr>
        <p:txBody>
          <a:bodyPr vert="horz" wrap="square" lIns="0" tIns="12700" rIns="0" bIns="0" rtlCol="0">
            <a:spAutoFit/>
          </a:bodyPr>
          <a:lstStyle/>
          <a:p>
            <a:pPr marL="64135">
              <a:lnSpc>
                <a:spcPct val="100000"/>
              </a:lnSpc>
              <a:spcBef>
                <a:spcPts val="100"/>
              </a:spcBef>
            </a:pPr>
            <a:r>
              <a:rPr spc="16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[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201</a:t>
            </a:r>
            <a:r>
              <a:rPr lang="en-US"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9</a:t>
            </a:r>
            <a:r>
              <a:rPr spc="16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한양대 </a:t>
            </a:r>
            <a:r>
              <a:rPr spc="7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ERICA </a:t>
            </a:r>
            <a:r>
              <a:rPr spc="-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졸업사진 </a:t>
            </a:r>
            <a:r>
              <a:rPr spc="-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촬영</a:t>
            </a:r>
            <a:r>
              <a:rPr spc="12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 </a:t>
            </a:r>
            <a:r>
              <a:rPr spc="4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안내]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600200" y="690499"/>
            <a:ext cx="5715000" cy="52899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algn="ctr">
              <a:lnSpc>
                <a:spcPts val="1310"/>
              </a:lnSpc>
              <a:spcBef>
                <a:spcPts val="105"/>
              </a:spcBef>
            </a:pP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201</a:t>
            </a:r>
            <a:r>
              <a:rPr lang="en-US"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9</a:t>
            </a:r>
            <a:r>
              <a:rPr sz="1100" spc="50" dirty="0" smtClean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한양대 </a:t>
            </a:r>
            <a:r>
              <a:rPr sz="1100" spc="3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ERICA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졸업앨범은 기존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졸업앨범(전체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학과 및 전체 학생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수록)이</a:t>
            </a:r>
            <a:r>
              <a:rPr sz="1100" spc="15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아닌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1905" algn="ctr">
              <a:lnSpc>
                <a:spcPts val="1430"/>
              </a:lnSpc>
            </a:pPr>
            <a:r>
              <a:rPr sz="1200" u="sng" spc="-30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Times New Roman"/>
              </a:rPr>
              <a:t> </a:t>
            </a:r>
            <a:r>
              <a:rPr sz="1200" u="sng" spc="-40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★개인의 </a:t>
            </a:r>
            <a:r>
              <a:rPr sz="1200" u="sng" spc="-1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상황에 맞게 선택할 수 있는 </a:t>
            </a:r>
            <a:r>
              <a:rPr sz="1200" u="sng" spc="-35" dirty="0">
                <a:solidFill>
                  <a:srgbClr val="4471C4"/>
                </a:solidFill>
                <a:uFill>
                  <a:solidFill>
                    <a:srgbClr val="4471C4"/>
                  </a:solidFill>
                </a:u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컨텐츠로★</a:t>
            </a:r>
            <a:r>
              <a:rPr sz="1200" spc="-35" dirty="0">
                <a:solidFill>
                  <a:srgbClr val="4471C4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다음과 같이</a:t>
            </a:r>
            <a:r>
              <a:rPr sz="1100" spc="3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진행됩니다!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  <a:p>
            <a:pPr marL="635" algn="ctr">
              <a:lnSpc>
                <a:spcPct val="100000"/>
              </a:lnSpc>
              <a:spcBef>
                <a:spcPts val="15"/>
              </a:spcBef>
            </a:pPr>
            <a:r>
              <a:rPr sz="1100" spc="1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3가지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타입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중 원하는 방식으로 뜻 깊은 </a:t>
            </a:r>
            <a:r>
              <a:rPr sz="1100" spc="-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졸업앨범을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만들어</a:t>
            </a:r>
            <a:r>
              <a:rPr sz="1100" spc="105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 </a:t>
            </a:r>
            <a:r>
              <a:rPr sz="1100" spc="-10" dirty="0">
                <a:ln>
                  <a:solidFill>
                    <a:schemeClr val="tx1">
                      <a:lumMod val="95000"/>
                      <a:lumOff val="5000"/>
                      <a:alpha val="30000"/>
                    </a:schemeClr>
                  </a:solidFill>
                </a:ln>
                <a:latin typeface="나눔스퀘어 Bold" panose="020B0600000101010101" pitchFamily="50" charset="-127"/>
                <a:ea typeface="나눔스퀘어 Bold" panose="020B0600000101010101" pitchFamily="50" charset="-127"/>
                <a:cs typeface="Noto Sans CJK JP Regular"/>
              </a:rPr>
              <a:t>보세요~^^</a:t>
            </a:r>
            <a:endParaRPr sz="1100" dirty="0">
              <a:ln>
                <a:solidFill>
                  <a:schemeClr val="tx1">
                    <a:lumMod val="95000"/>
                    <a:lumOff val="5000"/>
                    <a:alpha val="30000"/>
                  </a:schemeClr>
                </a:solidFill>
              </a:ln>
              <a:latin typeface="나눔스퀘어 Bold" panose="020B0600000101010101" pitchFamily="50" charset="-127"/>
              <a:ea typeface="나눔스퀘어 Bold" panose="020B0600000101010101" pitchFamily="50" charset="-127"/>
              <a:cs typeface="Noto Sans CJK JP Regular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38159"/>
              </p:ext>
            </p:extLst>
          </p:nvPr>
        </p:nvGraphicFramePr>
        <p:xfrm>
          <a:off x="76201" y="1281175"/>
          <a:ext cx="8991600" cy="52952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810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860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8608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83836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114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</a:t>
                      </a:r>
                      <a:r>
                        <a:rPr sz="1400" spc="2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4604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254"/>
                        </a:spcBef>
                      </a:pPr>
                      <a:r>
                        <a:rPr sz="1400" spc="30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</a:t>
                      </a:r>
                      <a:r>
                        <a:rPr sz="140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50" spc="25" dirty="0">
                          <a:solidFill>
                            <a:srgbClr val="FFFFFF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</a:t>
                      </a:r>
                      <a:endParaRPr sz="105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2384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4A4A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97510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대상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2020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년 </a:t>
                      </a:r>
                      <a:r>
                        <a:rPr lang="en-US" altLang="ko-KR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2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월 </a:t>
                      </a:r>
                      <a:r>
                        <a:rPr lang="ko-KR" altLang="en-US" sz="1100" spc="-10" dirty="0" smtClean="0">
                          <a:ln>
                            <a:solidFill>
                              <a:srgbClr val="FFC000">
                                <a:alpha val="30000"/>
                              </a:srgbClr>
                            </a:solidFill>
                          </a:ln>
                          <a:solidFill>
                            <a:srgbClr val="EC7C30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졸업예정자 및 이후 졸업예정자</a:t>
                      </a:r>
                      <a:endParaRPr sz="1100" dirty="0">
                        <a:ln>
                          <a:solidFill>
                            <a:srgbClr val="FFC000">
                              <a:alpha val="30000"/>
                            </a:srgb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2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컨셉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희망 단위별</a:t>
                      </a:r>
                      <a:r>
                        <a:rPr sz="11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“대학생활을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함께한 친구들과의 소중한</a:t>
                      </a:r>
                      <a:r>
                        <a:rPr sz="900" spc="-9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추억~”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미니</a:t>
                      </a:r>
                      <a:r>
                        <a:rPr sz="11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앨범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70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4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“나만의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작은 추억을</a:t>
                      </a:r>
                      <a:r>
                        <a:rPr sz="900" spc="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담아~”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졸업사진 액자만</a:t>
                      </a:r>
                      <a:r>
                        <a:rPr sz="11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1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</a:t>
                      </a: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3335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“나는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한양대를</a:t>
                      </a:r>
                      <a:r>
                        <a:rPr sz="900" spc="-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졸업하였습니다~”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938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2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3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참여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인원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635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722630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최소 5명~최대 40명</a:t>
                      </a:r>
                    </a:p>
                    <a:p>
                      <a:pPr marL="120650" marR="10096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“동아리,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스터디,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학과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한양대 학생이라면 소속에  관계없이 우정앨범 형태로</a:t>
                      </a:r>
                      <a:r>
                        <a:rPr sz="900" spc="16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832485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위주의 촬영</a:t>
                      </a:r>
                    </a:p>
                    <a:p>
                      <a:pPr marL="140335" marR="120014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6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“군 </a:t>
                      </a:r>
                      <a:r>
                        <a:rPr sz="90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휴학,유학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등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개인사정으로 같이 찍을 선후배가  많지 않다면 나만의 앨범으로</a:t>
                      </a:r>
                      <a:r>
                        <a:rPr sz="900" spc="2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40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촬영</a:t>
                      </a:r>
                    </a:p>
                    <a:p>
                      <a:pPr marL="121285" marR="9969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3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“졸업앨범은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부담스럽지만 대학 졸업을 간직하고 </a:t>
                      </a:r>
                      <a:r>
                        <a:rPr sz="900" spc="-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싶  </a:t>
                      </a:r>
                      <a:r>
                        <a:rPr sz="900" spc="-1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다면 액자만</a:t>
                      </a:r>
                      <a:r>
                        <a:rPr sz="900" spc="85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900" spc="-5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5B9BD4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제작”</a:t>
                      </a:r>
                      <a:endParaRPr sz="9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5080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01320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083310" marR="244475" indent="-820419">
                        <a:lnSpc>
                          <a:spcPct val="100000"/>
                        </a:lnSpc>
                        <a:spcBef>
                          <a:spcPts val="310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3컷(학사모/야외/실내)+단체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1컷+ 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206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3컷(학사모/야외/실내)+그룹 1컷</a:t>
                      </a: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개인 1컷(학사모/야외/실내 중 택1)</a:t>
                      </a: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0195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60,000원/1인당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50,000원/1인당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910"/>
                        </a:spcBef>
                      </a:pP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35,000원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~</a:t>
                      </a:r>
                      <a:r>
                        <a:rPr lang="en-US"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6</a:t>
                      </a:r>
                      <a:r>
                        <a:rPr sz="1000" spc="4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0,000</a:t>
                      </a:r>
                      <a:r>
                        <a:rPr sz="1000" spc="4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원/1개당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557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10871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9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참고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사항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95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수요조사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선행</a:t>
                      </a:r>
                      <a:r>
                        <a:rPr sz="1000" spc="10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필수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교수님 사진 등재 시 부수당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</a:t>
                      </a:r>
                      <a:r>
                        <a:rPr sz="1000" spc="2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82880" indent="-85090">
                        <a:lnSpc>
                          <a:spcPct val="100000"/>
                        </a:lnSpc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단위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상황에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맞게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촬영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일정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조정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5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97790" marR="14795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그룹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구성원은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5명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이내 대상 제약 없이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자율 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구성,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없을 시 개인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1컷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대체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7790" marR="158750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A타입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</a:t>
                      </a:r>
                      <a:r>
                        <a:rPr sz="1000" spc="4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5,000원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  인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8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>
                  <a:txBody>
                    <a:bodyPr/>
                    <a:lstStyle/>
                    <a:p>
                      <a:pPr marL="98425" marR="138430">
                        <a:lnSpc>
                          <a:spcPct val="100000"/>
                        </a:lnSpc>
                        <a:spcBef>
                          <a:spcPts val="290"/>
                        </a:spcBef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액자별 </a:t>
                      </a:r>
                      <a:r>
                        <a:rPr sz="10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가격적용(촬영비,인화비,수정비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모두  </a:t>
                      </a:r>
                      <a:r>
                        <a:rPr sz="100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포함)</a:t>
                      </a:r>
                    </a:p>
                    <a:p>
                      <a:pPr marL="9842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본인이 원하는</a:t>
                      </a: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사진만 촬영 후 액자 선택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가능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학사모 촬영 시</a:t>
                      </a: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복장 준비 필요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없음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8425" marR="140335">
                        <a:lnSpc>
                          <a:spcPct val="100000"/>
                        </a:lnSpc>
                        <a:buChar char="-"/>
                        <a:tabLst>
                          <a:tab pos="184150" algn="l"/>
                        </a:tabLst>
                      </a:pP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또는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B타입 구매자가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추가로 구매 시 각 액  자별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1만원</a:t>
                      </a:r>
                      <a:r>
                        <a:rPr sz="1000" spc="8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할인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683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EF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8534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2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10795" algn="ctr">
                        <a:lnSpc>
                          <a:spcPct val="100000"/>
                        </a:lnSpc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신청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97790" marR="128270">
                        <a:lnSpc>
                          <a:spcPct val="100000"/>
                        </a:lnSpc>
                        <a:spcBef>
                          <a:spcPts val="290"/>
                        </a:spcBef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 1명이 졸업앨범 촬영업체 ㈜ 두드림  멀티미디어 담당자 메일로 접수: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 </a:t>
                      </a:r>
                      <a:r>
                        <a:rPr sz="1000" u="sng" spc="3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2"/>
                        </a:rPr>
                        <a:t>rut6804@naver.com</a:t>
                      </a:r>
                      <a:endParaRPr sz="1000" dirty="0">
                        <a:ln>
                          <a:solidFill>
                            <a:schemeClr val="accent1">
                              <a:lumMod val="60000"/>
                              <a:lumOff val="40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97790" marR="170815">
                        <a:lnSpc>
                          <a:spcPct val="100000"/>
                        </a:lnSpc>
                        <a:spcBef>
                          <a:spcPts val="5"/>
                        </a:spcBef>
                        <a:buChar char="-"/>
                        <a:tabLst>
                          <a:tab pos="183515" algn="l"/>
                        </a:tabLst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소속학과/학번/성명/연락처/</a:t>
                      </a:r>
                      <a:r>
                        <a:rPr sz="1000" spc="25" dirty="0" err="1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문의내용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lang="ko-KR" altLang="en-US" sz="1000" spc="25" dirty="0" err="1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반드</a:t>
                      </a:r>
                      <a:r>
                        <a:rPr sz="1000" spc="25" dirty="0" smtClean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시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기재 (홈페이지 개별예약 불가)</a:t>
                      </a:r>
                    </a:p>
                  </a:txBody>
                  <a:tcPr marL="0" marR="0" marT="3683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 dirty="0"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Times New Roman"/>
                      </a:endParaRPr>
                    </a:p>
                    <a:p>
                      <a:pPr marL="31178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1000" u="sng" spc="10" dirty="0">
                          <a:ln>
                            <a:solidFill>
                              <a:schemeClr val="accent1">
                                <a:lumMod val="60000"/>
                                <a:lumOff val="40000"/>
                                <a:alpha val="30000"/>
                              </a:schemeClr>
                            </a:solidFill>
                          </a:ln>
                          <a:solidFill>
                            <a:srgbClr val="0462C1"/>
                          </a:solidFill>
                          <a:uFill>
                            <a:solidFill>
                              <a:srgbClr val="0462C1"/>
                            </a:solidFill>
                          </a:u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3"/>
                        </a:rPr>
                        <a:t>www.dodreamalbum.com/reservation</a:t>
                      </a:r>
                      <a:r>
                        <a:rPr sz="1000" spc="10" dirty="0">
                          <a:solidFill>
                            <a:srgbClr val="0462C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  <a:hlinkClick r:id="rId3"/>
                        </a:rPr>
                        <a:t> </a:t>
                      </a: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접속 → 회원가입 후 원하는 날짜/시간 예약</a:t>
                      </a:r>
                    </a:p>
                    <a:p>
                      <a:pPr marL="2933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spc="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(B type/ C type희망자 중 문의사항 있을 경우 예약홈페이지 Q&amp;A 게시판에 문의글 작성)</a:t>
                      </a: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95605">
                <a:tc>
                  <a:txBody>
                    <a:bodyPr/>
                    <a:lstStyle/>
                    <a:p>
                      <a:pPr marL="10795" algn="ctr">
                        <a:lnSpc>
                          <a:spcPct val="100000"/>
                        </a:lnSpc>
                        <a:spcBef>
                          <a:spcPts val="894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방법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113664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3335" algn="ctr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사전 입금 또는 </a:t>
                      </a: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현장(카드/현금)</a:t>
                      </a:r>
                      <a:r>
                        <a:rPr sz="1000" spc="1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결제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  <a:p>
                      <a:pPr marL="12065" algn="ctr">
                        <a:lnSpc>
                          <a:spcPct val="100000"/>
                        </a:lnSpc>
                      </a:pPr>
                      <a:r>
                        <a:rPr sz="1000" spc="7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- </a:t>
                      </a:r>
                      <a:r>
                        <a:rPr sz="1000" spc="8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A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대표학생에게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별도 안내 </a:t>
                      </a:r>
                      <a:r>
                        <a:rPr sz="1000" spc="9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/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B,</a:t>
                      </a:r>
                      <a:r>
                        <a:rPr sz="1000" spc="22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 </a:t>
                      </a:r>
                      <a:r>
                        <a:rPr sz="1000" spc="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C </a:t>
                      </a:r>
                      <a:r>
                        <a:rPr sz="1000" spc="3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type: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예약기간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종료 후 사전 입금 계좌 문자 공지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예정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FEFE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28295">
                <a:tc>
                  <a:txBody>
                    <a:bodyPr/>
                    <a:lstStyle/>
                    <a:p>
                      <a:pPr marL="12700" algn="ctr">
                        <a:lnSpc>
                          <a:spcPct val="100000"/>
                        </a:lnSpc>
                        <a:spcBef>
                          <a:spcPts val="630"/>
                        </a:spcBef>
                      </a:pP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기타</a:t>
                      </a:r>
                      <a:endParaRPr sz="100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Noto Sans CJK JP Regular"/>
                      </a:endParaRPr>
                    </a:p>
                  </a:txBody>
                  <a:tcPr marL="0" marR="0" marT="8001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1617345">
                        <a:lnSpc>
                          <a:spcPct val="100000"/>
                        </a:lnSpc>
                        <a:spcBef>
                          <a:spcPts val="640"/>
                        </a:spcBef>
                      </a:pPr>
                      <a:r>
                        <a:rPr sz="1000" spc="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Sample </a:t>
                      </a:r>
                      <a:r>
                        <a:rPr sz="1000" spc="-15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및 자세한 안내는 </a:t>
                      </a:r>
                      <a:r>
                        <a:rPr sz="1000" spc="3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[각 </a:t>
                      </a:r>
                      <a:r>
                        <a:rPr sz="1000" spc="-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단과대학 </a:t>
                      </a:r>
                      <a:r>
                        <a:rPr sz="1000" spc="10" dirty="0">
                          <a:ln>
                            <a:solidFill>
                              <a:schemeClr val="tx1">
                                <a:lumMod val="95000"/>
                                <a:lumOff val="5000"/>
                                <a:alpha val="30000"/>
                              </a:schemeClr>
                            </a:solidFill>
                          </a:ln>
                          <a:latin typeface="나눔스퀘어 Bold" panose="020B0600000101010101" pitchFamily="50" charset="-127"/>
                          <a:ea typeface="나눔스퀘어 Bold" panose="020B0600000101010101" pitchFamily="50" charset="-127"/>
                          <a:cs typeface="Noto Sans CJK JP Regular"/>
                        </a:rPr>
                        <a:t>행정팀] </a:t>
                      </a:r>
                      <a:endParaRPr sz="1000" dirty="0">
                        <a:ln>
                          <a:solidFill>
                            <a:schemeClr val="tx1">
                              <a:lumMod val="95000"/>
                              <a:lumOff val="5000"/>
                              <a:alpha val="30000"/>
                            </a:schemeClr>
                          </a:solidFill>
                        </a:ln>
                        <a:latin typeface="나눔스퀘어 Bold" panose="020B0600000101010101" pitchFamily="50" charset="-127"/>
                        <a:ea typeface="나눔스퀘어 Bold" panose="020B0600000101010101" pitchFamily="50" charset="-127"/>
                        <a:cs typeface="Wingdings"/>
                      </a:endParaRPr>
                    </a:p>
                  </a:txBody>
                  <a:tcPr marL="0" marR="0" marT="812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0E0E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  <p:sp>
        <p:nvSpPr>
          <p:cNvPr id="5" name="object 5"/>
          <p:cNvSpPr/>
          <p:nvPr/>
        </p:nvSpPr>
        <p:spPr>
          <a:xfrm>
            <a:off x="970666" y="616358"/>
            <a:ext cx="539629" cy="53962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801356" y="170687"/>
            <a:ext cx="1129283" cy="112928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414</Words>
  <Application>Microsoft Office PowerPoint</Application>
  <PresentationFormat>화면 슬라이드 쇼(4:3)</PresentationFormat>
  <Paragraphs>62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Noto Sans CJK JP Regular</vt:lpstr>
      <vt:lpstr>나눔스퀘어 Bold</vt:lpstr>
      <vt:lpstr>Calibri</vt:lpstr>
      <vt:lpstr>Times New Roman</vt:lpstr>
      <vt:lpstr>Wingdings</vt:lpstr>
      <vt:lpstr>Office Theme</vt:lpstr>
      <vt:lpstr>[2019 한양대 ERICA 졸업사진 촬영 안내]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5</cp:revision>
  <dcterms:created xsi:type="dcterms:W3CDTF">2018-10-15T06:41:41Z</dcterms:created>
  <dcterms:modified xsi:type="dcterms:W3CDTF">2019-09-06T08:24:54Z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2018-07-31T00:00:00Z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2018-10-15T00:00:00Z</vt:filetime>
  </property>
</Properties>
</file>